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74" r:id="rId3"/>
    <p:sldId id="270" r:id="rId4"/>
    <p:sldId id="275" r:id="rId5"/>
    <p:sldId id="272" r:id="rId6"/>
    <p:sldId id="271" r:id="rId7"/>
    <p:sldId id="264" r:id="rId8"/>
    <p:sldId id="273" r:id="rId9"/>
    <p:sldId id="267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02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EC53-168C-458D-9BD8-B959A52F0349}" type="datetimeFigureOut">
              <a:rPr lang="de-DE" smtClean="0"/>
              <a:pPr/>
              <a:t>30.12.2018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EDF21-53EF-4E14-ABBC-1301BF0009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EC53-168C-458D-9BD8-B959A52F0349}" type="datetimeFigureOut">
              <a:rPr lang="de-DE" smtClean="0"/>
              <a:pPr/>
              <a:t>30.12.2018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EDF21-53EF-4E14-ABBC-1301BF0009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EC53-168C-458D-9BD8-B959A52F0349}" type="datetimeFigureOut">
              <a:rPr lang="de-DE" smtClean="0"/>
              <a:pPr/>
              <a:t>30.12.2018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EDF21-53EF-4E14-ABBC-1301BF0009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EC53-168C-458D-9BD8-B959A52F0349}" type="datetimeFigureOut">
              <a:rPr lang="de-DE" smtClean="0"/>
              <a:pPr/>
              <a:t>30.12.2018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EDF21-53EF-4E14-ABBC-1301BF0009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EC53-168C-458D-9BD8-B959A52F0349}" type="datetimeFigureOut">
              <a:rPr lang="de-DE" smtClean="0"/>
              <a:pPr/>
              <a:t>30.12.2018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EDF21-53EF-4E14-ABBC-1301BF0009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EC53-168C-458D-9BD8-B959A52F0349}" type="datetimeFigureOut">
              <a:rPr lang="de-DE" smtClean="0"/>
              <a:pPr/>
              <a:t>30.12.2018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EDF21-53EF-4E14-ABBC-1301BF0009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EC53-168C-458D-9BD8-B959A52F0349}" type="datetimeFigureOut">
              <a:rPr lang="de-DE" smtClean="0"/>
              <a:pPr/>
              <a:t>30.12.2018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EDF21-53EF-4E14-ABBC-1301BF0009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EC53-168C-458D-9BD8-B959A52F0349}" type="datetimeFigureOut">
              <a:rPr lang="de-DE" smtClean="0"/>
              <a:pPr/>
              <a:t>30.12.2018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EDF21-53EF-4E14-ABBC-1301BF0009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EC53-168C-458D-9BD8-B959A52F0349}" type="datetimeFigureOut">
              <a:rPr lang="de-DE" smtClean="0"/>
              <a:pPr/>
              <a:t>30.12.2018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EDF21-53EF-4E14-ABBC-1301BF0009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EC53-168C-458D-9BD8-B959A52F0349}" type="datetimeFigureOut">
              <a:rPr lang="de-DE" smtClean="0"/>
              <a:pPr/>
              <a:t>30.12.2018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EDF21-53EF-4E14-ABBC-1301BF0009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EC53-168C-458D-9BD8-B959A52F0349}" type="datetimeFigureOut">
              <a:rPr lang="de-DE" smtClean="0"/>
              <a:pPr/>
              <a:t>30.12.2018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EDF21-53EF-4E14-ABBC-1301BF0009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EC53-168C-458D-9BD8-B959A52F0349}" type="datetimeFigureOut">
              <a:rPr lang="de-DE" smtClean="0"/>
              <a:pPr/>
              <a:t>30.12.2018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EDF21-53EF-4E14-ABBC-1301BF0009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57200" y="609600"/>
            <a:ext cx="7986482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>
                <a:solidFill>
                  <a:srgbClr val="0070C0"/>
                </a:solidFill>
              </a:rPr>
              <a:t>Bachelor-Studiengang Medizinische Physik:</a:t>
            </a:r>
          </a:p>
          <a:p>
            <a:r>
              <a:rPr lang="de-DE" dirty="0" smtClean="0">
                <a:solidFill>
                  <a:srgbClr val="0070C0"/>
                </a:solidFill>
              </a:rPr>
              <a:t>Informationen zum dritten Studienjahr und zum Wechsel in den Master-Studiengang</a:t>
            </a:r>
          </a:p>
          <a:p>
            <a:endParaRPr lang="de-DE" dirty="0"/>
          </a:p>
          <a:p>
            <a:r>
              <a:rPr lang="de-DE" dirty="0" smtClean="0"/>
              <a:t>Inhalt:</a:t>
            </a:r>
          </a:p>
          <a:p>
            <a:endParaRPr lang="de-DE" dirty="0" smtClean="0"/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Bescheinigung des regulären Studienverlaufs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Fortgeschrittenen-Praktikum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Spezialisierung und Bachelorarbeit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Abschluss – Seminar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Wechsel in den Master-Studiengang</a:t>
            </a:r>
          </a:p>
          <a:p>
            <a:pPr marL="342900" indent="-342900">
              <a:buFont typeface="+mj-lt"/>
              <a:buAutoNum type="arabicPeriod"/>
            </a:pPr>
            <a:endParaRPr lang="de-DE" dirty="0" smtClean="0"/>
          </a:p>
          <a:p>
            <a:pPr marL="342900" indent="-342900">
              <a:buFont typeface="+mj-lt"/>
              <a:buAutoNum type="arabicPeriod"/>
            </a:pPr>
            <a:endParaRPr lang="de-DE" dirty="0" smtClean="0"/>
          </a:p>
          <a:p>
            <a:pPr marL="342900" indent="-342900">
              <a:buFont typeface="+mj-lt"/>
              <a:buAutoNum type="arabicPeriod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4839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57200" y="533400"/>
            <a:ext cx="8229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1.	Bescheinigung </a:t>
            </a:r>
            <a:r>
              <a:rPr lang="de-DE" dirty="0" smtClean="0">
                <a:solidFill>
                  <a:srgbClr val="0070C0"/>
                </a:solidFill>
              </a:rPr>
              <a:t>zum regulären Studienverlauf</a:t>
            </a:r>
          </a:p>
          <a:p>
            <a:endParaRPr lang="de-DE" dirty="0">
              <a:solidFill>
                <a:srgbClr val="0070C0"/>
              </a:solidFill>
            </a:endParaRPr>
          </a:p>
          <a:p>
            <a:r>
              <a:rPr lang="de-DE" dirty="0" smtClean="0"/>
              <a:t>Eine </a:t>
            </a:r>
            <a:r>
              <a:rPr lang="de-DE" dirty="0" smtClean="0"/>
              <a:t>Bescheinigung zum regulären Studienverlauf kann von verschiedenen Stellen angefordert werden wie beispielsweise dem </a:t>
            </a:r>
            <a:r>
              <a:rPr lang="de-DE" dirty="0" err="1" smtClean="0"/>
              <a:t>BaföG</a:t>
            </a:r>
            <a:r>
              <a:rPr lang="de-DE" dirty="0" smtClean="0"/>
              <a:t>- Amt oder im Zusammenhang mit Unterhaltszahlungen. Sie ist </a:t>
            </a:r>
            <a:r>
              <a:rPr lang="de-DE" dirty="0" smtClean="0"/>
              <a:t>in </a:t>
            </a:r>
            <a:r>
              <a:rPr lang="de-DE" dirty="0" smtClean="0"/>
              <a:t>der Regel zum Ende des 4. FS vorzulegen;</a:t>
            </a:r>
          </a:p>
          <a:p>
            <a:endParaRPr lang="de-DE" dirty="0"/>
          </a:p>
          <a:p>
            <a:r>
              <a:rPr lang="de-DE" dirty="0" smtClean="0"/>
              <a:t>Ein regulärer </a:t>
            </a:r>
            <a:r>
              <a:rPr lang="de-DE" dirty="0" smtClean="0"/>
              <a:t>Studienverlauf wird </a:t>
            </a:r>
            <a:r>
              <a:rPr lang="de-DE" dirty="0" smtClean="0"/>
              <a:t>bescheinigt, wenn </a:t>
            </a:r>
            <a:r>
              <a:rPr lang="de-DE" dirty="0" smtClean="0"/>
              <a:t>maximal 15 LP der </a:t>
            </a:r>
            <a:r>
              <a:rPr lang="de-DE" dirty="0" smtClean="0"/>
              <a:t>bereits abgeschlossenen </a:t>
            </a:r>
            <a:r>
              <a:rPr lang="de-DE" dirty="0" smtClean="0"/>
              <a:t>Semester fehlen.</a:t>
            </a:r>
          </a:p>
          <a:p>
            <a:endParaRPr lang="de-DE" dirty="0"/>
          </a:p>
          <a:p>
            <a:r>
              <a:rPr lang="de-DE" dirty="0" smtClean="0"/>
              <a:t>Beispiel: </a:t>
            </a:r>
          </a:p>
          <a:p>
            <a:r>
              <a:rPr lang="de-DE" dirty="0" smtClean="0"/>
              <a:t>im 4. FS:</a:t>
            </a:r>
            <a:endParaRPr lang="de-DE" dirty="0" smtClean="0"/>
          </a:p>
          <a:p>
            <a:r>
              <a:rPr lang="de-DE" dirty="0" smtClean="0"/>
              <a:t>Es sind 3 </a:t>
            </a:r>
            <a:r>
              <a:rPr lang="de-DE" dirty="0" smtClean="0"/>
              <a:t>FS </a:t>
            </a:r>
            <a:r>
              <a:rPr lang="de-DE" dirty="0" smtClean="0"/>
              <a:t>abgeschlossen; </a:t>
            </a:r>
            <a:r>
              <a:rPr lang="de-DE" dirty="0"/>
              <a:t>ein regulärer Studienverlauf wird bescheinigt, wenn mindestens </a:t>
            </a:r>
            <a:r>
              <a:rPr lang="de-DE" dirty="0" smtClean="0"/>
              <a:t>75 </a:t>
            </a:r>
            <a:r>
              <a:rPr lang="de-DE" dirty="0" smtClean="0"/>
              <a:t>LP</a:t>
            </a:r>
            <a:r>
              <a:rPr lang="de-DE" dirty="0"/>
              <a:t> </a:t>
            </a:r>
            <a:r>
              <a:rPr lang="de-DE" dirty="0" smtClean="0"/>
              <a:t>bei </a:t>
            </a:r>
            <a:r>
              <a:rPr lang="de-DE" dirty="0" smtClean="0"/>
              <a:t>der SPV eingetragen </a:t>
            </a:r>
            <a:r>
              <a:rPr lang="de-DE" dirty="0" smtClean="0"/>
              <a:t>sind.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337595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609600" y="457200"/>
            <a:ext cx="8229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70C0"/>
                </a:solidFill>
              </a:rPr>
              <a:t>2</a:t>
            </a:r>
            <a:r>
              <a:rPr lang="de-DE" dirty="0" smtClean="0">
                <a:solidFill>
                  <a:srgbClr val="0070C0"/>
                </a:solidFill>
              </a:rPr>
              <a:t>.	Fortgeschrittenen-Praktikum</a:t>
            </a:r>
            <a:endParaRPr lang="de-DE" dirty="0" smtClean="0">
              <a:solidFill>
                <a:srgbClr val="0070C0"/>
              </a:solidFill>
            </a:endParaRPr>
          </a:p>
          <a:p>
            <a:endParaRPr lang="de-DE" dirty="0" smtClean="0">
              <a:solidFill>
                <a:srgbClr val="0070C0"/>
              </a:solidFill>
            </a:endParaRPr>
          </a:p>
          <a:p>
            <a:r>
              <a:rPr lang="de-DE" dirty="0" smtClean="0"/>
              <a:t>Das Fortgeschrittenen-Praktikum besteht aus </a:t>
            </a:r>
          </a:p>
          <a:p>
            <a:r>
              <a:rPr lang="de-DE" dirty="0" smtClean="0"/>
              <a:t>einem Teil Physik (4.5 LP) und </a:t>
            </a:r>
          </a:p>
          <a:p>
            <a:r>
              <a:rPr lang="de-DE" dirty="0" smtClean="0"/>
              <a:t>einem Teil Medizinphysik (4.5 LP).</a:t>
            </a:r>
          </a:p>
          <a:p>
            <a:endParaRPr lang="de-DE" dirty="0"/>
          </a:p>
          <a:p>
            <a:r>
              <a:rPr lang="de-DE" dirty="0"/>
              <a:t>Voraussetzungen: </a:t>
            </a:r>
          </a:p>
          <a:p>
            <a:r>
              <a:rPr lang="de-DE" dirty="0"/>
              <a:t>zwei bestandene Modulprüfungen in Experimentalphysik</a:t>
            </a:r>
          </a:p>
          <a:p>
            <a:r>
              <a:rPr lang="de-DE" dirty="0"/>
              <a:t>eine weitere Studienleistung in Experimentalphysik</a:t>
            </a:r>
          </a:p>
          <a:p>
            <a:r>
              <a:rPr lang="de-DE" dirty="0"/>
              <a:t>Grundpraktikum ist bestanden</a:t>
            </a:r>
          </a:p>
          <a:p>
            <a:endParaRPr lang="de-DE" dirty="0" smtClean="0"/>
          </a:p>
          <a:p>
            <a:r>
              <a:rPr lang="de-DE" dirty="0" smtClean="0"/>
              <a:t>Beide Teile werden in der Regel in Zweiergruppen durchgeführt.</a:t>
            </a:r>
          </a:p>
          <a:p>
            <a:endParaRPr lang="de-DE" dirty="0"/>
          </a:p>
          <a:p>
            <a:r>
              <a:rPr lang="de-DE" u="sng" dirty="0"/>
              <a:t>FP Teil Physik:</a:t>
            </a:r>
            <a:r>
              <a:rPr lang="de-DE" dirty="0"/>
              <a:t> 	</a:t>
            </a:r>
          </a:p>
          <a:p>
            <a:endParaRPr lang="de-DE" dirty="0"/>
          </a:p>
          <a:p>
            <a:r>
              <a:rPr lang="de-DE" dirty="0"/>
              <a:t>3 zentrale Versuche		je 1 </a:t>
            </a:r>
            <a:r>
              <a:rPr lang="de-DE" dirty="0" smtClean="0"/>
              <a:t>   LP</a:t>
            </a:r>
            <a:endParaRPr lang="de-DE" dirty="0"/>
          </a:p>
          <a:p>
            <a:r>
              <a:rPr lang="de-DE" dirty="0"/>
              <a:t>1 dezentraler Versuch	</a:t>
            </a:r>
            <a:r>
              <a:rPr lang="de-DE" dirty="0" smtClean="0"/>
              <a:t>    1.5 </a:t>
            </a:r>
            <a:r>
              <a:rPr lang="de-DE" dirty="0"/>
              <a:t>LP</a:t>
            </a:r>
          </a:p>
          <a:p>
            <a:r>
              <a:rPr lang="de-DE" dirty="0"/>
              <a:t>Anmeldung jederzeit </a:t>
            </a:r>
            <a:r>
              <a:rPr lang="de-DE" dirty="0" smtClean="0"/>
              <a:t>im </a:t>
            </a:r>
            <a:r>
              <a:rPr lang="de-DE" dirty="0"/>
              <a:t>Sekretariat </a:t>
            </a:r>
            <a:r>
              <a:rPr lang="de-DE" dirty="0" smtClean="0"/>
              <a:t>von Professor Görlitz;</a:t>
            </a:r>
            <a:endParaRPr lang="de-DE" dirty="0"/>
          </a:p>
          <a:p>
            <a:r>
              <a:rPr lang="de-DE" dirty="0"/>
              <a:t>Ausgabe einer Praktikumskarte zum Nachweis der </a:t>
            </a:r>
            <a:r>
              <a:rPr lang="de-DE" dirty="0" smtClean="0"/>
              <a:t>Durchführung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363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10693" y="451630"/>
            <a:ext cx="832261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u="sng" dirty="0"/>
              <a:t>FP Teil Medizinphysik: </a:t>
            </a:r>
            <a:endParaRPr lang="de-DE" u="sng" dirty="0" smtClean="0"/>
          </a:p>
          <a:p>
            <a:r>
              <a:rPr lang="de-DE" dirty="0"/>
              <a:t>	</a:t>
            </a:r>
            <a:endParaRPr lang="de-DE" dirty="0" smtClean="0"/>
          </a:p>
          <a:p>
            <a:r>
              <a:rPr lang="de-DE" dirty="0" smtClean="0"/>
              <a:t>5 </a:t>
            </a:r>
            <a:r>
              <a:rPr lang="de-DE" dirty="0"/>
              <a:t>Versuche á 0.9 </a:t>
            </a:r>
            <a:r>
              <a:rPr lang="de-DE" dirty="0" smtClean="0"/>
              <a:t>LP, Blockpraktikum oder semesterbegleitend</a:t>
            </a:r>
            <a:endParaRPr lang="de-DE" dirty="0"/>
          </a:p>
          <a:p>
            <a:r>
              <a:rPr lang="de-DE" dirty="0" smtClean="0"/>
              <a:t>Anmeldung </a:t>
            </a:r>
            <a:r>
              <a:rPr lang="de-DE" dirty="0" smtClean="0"/>
              <a:t>jederzeit im Sekretariat von Professor Heinzel</a:t>
            </a:r>
          </a:p>
          <a:p>
            <a:endParaRPr lang="de-DE" dirty="0" smtClean="0"/>
          </a:p>
          <a:p>
            <a:r>
              <a:rPr lang="de-DE" dirty="0" smtClean="0"/>
              <a:t>Es werden 20 </a:t>
            </a:r>
            <a:r>
              <a:rPr lang="de-DE" dirty="0"/>
              <a:t>Punkte pro </a:t>
            </a:r>
            <a:r>
              <a:rPr lang="de-DE" dirty="0" smtClean="0"/>
              <a:t>Versuch vergeben: </a:t>
            </a:r>
            <a:r>
              <a:rPr lang="de-DE" dirty="0"/>
              <a:t>	</a:t>
            </a:r>
            <a:endParaRPr lang="de-DE" dirty="0" smtClean="0"/>
          </a:p>
          <a:p>
            <a:r>
              <a:rPr lang="de-DE" dirty="0" smtClean="0"/>
              <a:t>6 </a:t>
            </a:r>
            <a:r>
              <a:rPr lang="de-DE" dirty="0"/>
              <a:t>P. Antestat</a:t>
            </a:r>
          </a:p>
          <a:p>
            <a:r>
              <a:rPr lang="de-DE" dirty="0" smtClean="0"/>
              <a:t>6 </a:t>
            </a:r>
            <a:r>
              <a:rPr lang="de-DE" dirty="0"/>
              <a:t>P. Durchführung/Laborbuch</a:t>
            </a:r>
          </a:p>
          <a:p>
            <a:r>
              <a:rPr lang="de-DE" dirty="0" smtClean="0"/>
              <a:t>8 </a:t>
            </a:r>
            <a:r>
              <a:rPr lang="de-DE" dirty="0"/>
              <a:t>P. </a:t>
            </a:r>
            <a:r>
              <a:rPr lang="de-DE" dirty="0" smtClean="0"/>
              <a:t>Versuchsbericht/Abtestat</a:t>
            </a:r>
          </a:p>
          <a:p>
            <a:endParaRPr lang="de-DE" dirty="0"/>
          </a:p>
          <a:p>
            <a:r>
              <a:rPr lang="de-DE" u="sng" dirty="0" smtClean="0"/>
              <a:t>Benotung: </a:t>
            </a:r>
          </a:p>
          <a:p>
            <a:endParaRPr lang="de-DE" dirty="0"/>
          </a:p>
          <a:p>
            <a:r>
              <a:rPr lang="de-DE" dirty="0" smtClean="0"/>
              <a:t>Die Punktezahl jedes Versuches wird mit der Anzahl der LP gewichtet. </a:t>
            </a:r>
          </a:p>
          <a:p>
            <a:r>
              <a:rPr lang="de-DE" dirty="0" smtClean="0"/>
              <a:t>Die Ergebnisse der beiden Teile werden im Sekretariat prof. Görlitz zur Gesamtnote verrechnet.</a:t>
            </a:r>
          </a:p>
          <a:p>
            <a:r>
              <a:rPr lang="de-DE" dirty="0" smtClean="0"/>
              <a:t>Diese Gesamtnote wird, nach Beendigung des gesamten Praktikums, an die SPV übermittelt.</a:t>
            </a:r>
            <a:endParaRPr lang="de-DE" dirty="0"/>
          </a:p>
          <a:p>
            <a:r>
              <a:rPr lang="de-DE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749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09600" y="609600"/>
            <a:ext cx="78181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3.</a:t>
            </a:r>
            <a:r>
              <a:rPr lang="de-DE" dirty="0">
                <a:solidFill>
                  <a:srgbClr val="0070C0"/>
                </a:solidFill>
              </a:rPr>
              <a:t>	</a:t>
            </a:r>
            <a:r>
              <a:rPr lang="de-DE" dirty="0" smtClean="0">
                <a:solidFill>
                  <a:srgbClr val="0070C0"/>
                </a:solidFill>
              </a:rPr>
              <a:t>Spezialisierung und Abschlussarbeit</a:t>
            </a:r>
            <a:endParaRPr lang="de-DE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de-D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dirty="0">
                <a:latin typeface="Times New Roman" pitchFamily="18" charset="0"/>
                <a:cs typeface="Times New Roman" pitchFamily="18" charset="0"/>
              </a:rPr>
              <a:t>Die Studierenden suchen sich typisch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bereits ab 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dem Ende des 4. FS eine Bachelorarbeit und besprechen das Konzept der Spezialisierung mit ihrer Betreuerin / ihrem Betreuer. </a:t>
            </a:r>
          </a:p>
          <a:p>
            <a:endParaRPr lang="de-DE" dirty="0">
              <a:latin typeface="Times New Roman" pitchFamily="18" charset="0"/>
              <a:cs typeface="Times New Roman" pitchFamily="18" charset="0"/>
            </a:endParaRP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de-DE" u="sng" dirty="0" smtClean="0">
                <a:latin typeface="Times New Roman" pitchFamily="18" charset="0"/>
                <a:cs typeface="Times New Roman" pitchFamily="18" charset="0"/>
              </a:rPr>
              <a:t>Spezialisierung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dient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der Vorbereitung der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Bachelorarbeit</a:t>
            </a:r>
          </a:p>
          <a:p>
            <a:endParaRPr lang="de-DE" dirty="0">
              <a:latin typeface="Times New Roman" pitchFamily="18" charset="0"/>
              <a:cs typeface="Times New Roman" pitchFamily="18" charset="0"/>
            </a:endParaRP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Sie besteht typischerweise aus</a:t>
            </a:r>
            <a:endParaRPr lang="de-DE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einem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individuell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erstellten angeleiteten Lernprojekt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    des Betreuers/der Betreuerin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Ihrer Bachelorarbeit;</a:t>
            </a:r>
          </a:p>
          <a:p>
            <a:pPr lvl="4"/>
            <a:endParaRPr lang="de-DE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evtl. ergänzt um eine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Veranstaltung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aus dem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Wahlpflicht-Portfolio  Medizinphysik.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  <a:p>
            <a:endParaRPr lang="de-DE" dirty="0">
              <a:latin typeface="Times New Roman" pitchFamily="18" charset="0"/>
              <a:cs typeface="Times New Roman" pitchFamily="18" charset="0"/>
            </a:endParaRP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Bewertung: Es ist ein Abschlussbericht im Umfang von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ca. 20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Seiten anzufertigen.</a:t>
            </a:r>
          </a:p>
        </p:txBody>
      </p:sp>
    </p:spTree>
    <p:extLst>
      <p:ext uri="{BB962C8B-B14F-4D97-AF65-F5344CB8AC3E}">
        <p14:creationId xmlns:p14="http://schemas.microsoft.com/office/powerpoint/2010/main" val="97692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533400" y="394692"/>
            <a:ext cx="781816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de-DE" u="sng" dirty="0" smtClean="0">
                <a:latin typeface="Times New Roman" pitchFamily="18" charset="0"/>
                <a:cs typeface="Times New Roman" pitchFamily="18" charset="0"/>
              </a:rPr>
              <a:t>Bachelorarbeit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  <a:p>
            <a:endParaRPr lang="de-DE" dirty="0">
              <a:latin typeface="Times New Roman" pitchFamily="18" charset="0"/>
              <a:cs typeface="Times New Roman" pitchFamily="18" charset="0"/>
            </a:endParaRP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Ist ein forschungsnahes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Projekt in einer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Arbeitsgruppe.</a:t>
            </a:r>
          </a:p>
          <a:p>
            <a:endParaRPr lang="de-D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Wichtige Ziele sind:</a:t>
            </a:r>
          </a:p>
          <a:p>
            <a:endParaRPr lang="de-DE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selbständige 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Bearbeitung eines eng abgegrenzten wiss.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Themas</a:t>
            </a:r>
          </a:p>
          <a:p>
            <a:pPr>
              <a:buFont typeface="Arial" pitchFamily="34" charset="0"/>
              <a:buChar char="•"/>
            </a:pPr>
            <a:r>
              <a:rPr lang="de-D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Darstellung 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der eigenen Arbeit in schriftlicher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Form</a:t>
            </a:r>
          </a:p>
          <a:p>
            <a:pPr>
              <a:buFont typeface="Arial" pitchFamily="34" charset="0"/>
              <a:buChar char="•"/>
            </a:pPr>
            <a:r>
              <a:rPr lang="de-D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Anwendung der Grundprinzipien 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des wiss.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Arbeitens</a:t>
            </a:r>
          </a:p>
          <a:p>
            <a:pPr>
              <a:buFont typeface="Arial" pitchFamily="34" charset="0"/>
              <a:buChar char="•"/>
            </a:pPr>
            <a:endParaRPr lang="de-DE" dirty="0">
              <a:latin typeface="Times New Roman" pitchFamily="18" charset="0"/>
              <a:cs typeface="Times New Roman" pitchFamily="18" charset="0"/>
            </a:endParaRPr>
          </a:p>
          <a:p>
            <a:r>
              <a:rPr lang="de-DE" dirty="0">
                <a:latin typeface="Times New Roman" pitchFamily="18" charset="0"/>
                <a:cs typeface="Times New Roman" pitchFamily="18" charset="0"/>
              </a:rPr>
              <a:t>Voraussetzung: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Die Anmeldung zur Bachelorarbeit erfordert 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120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im 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LSF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eingetragene LP.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  <a:p>
            <a:endParaRPr lang="de-DE" dirty="0">
              <a:latin typeface="Times New Roman" pitchFamily="18" charset="0"/>
              <a:cs typeface="Times New Roman" pitchFamily="18" charset="0"/>
            </a:endParaRP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Betreuung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ein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Mitglied des Lehrkörpers der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Physik;</a:t>
            </a:r>
          </a:p>
          <a:p>
            <a:endParaRPr lang="de-D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bei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auswärtigen Arbeiten: </a:t>
            </a:r>
            <a:endParaRPr lang="de-D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Ko-Betreuung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durch ein Mitglied des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Lehrkörpers des Fachs Physik</a:t>
            </a:r>
            <a:endParaRPr lang="de-DE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7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62000" y="990600"/>
            <a:ext cx="7938071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u="sng" dirty="0" smtClean="0"/>
              <a:t>Ablauf der </a:t>
            </a:r>
            <a:r>
              <a:rPr lang="de-DE" sz="1600" u="sng" dirty="0" smtClean="0"/>
              <a:t>Bachelorarbeits-Suche und -Anmeldung:</a:t>
            </a:r>
            <a:endParaRPr lang="de-DE" sz="1600" u="sng" dirty="0" smtClean="0"/>
          </a:p>
          <a:p>
            <a:endParaRPr lang="de-DE" sz="1600" dirty="0"/>
          </a:p>
          <a:p>
            <a:pPr marL="342900" indent="-342900">
              <a:buAutoNum type="arabicPeriod"/>
            </a:pPr>
            <a:r>
              <a:rPr lang="de-DE" sz="1600" dirty="0" smtClean="0"/>
              <a:t>Sie </a:t>
            </a:r>
            <a:r>
              <a:rPr lang="de-DE" sz="1600" dirty="0" smtClean="0"/>
              <a:t>suchen sich eine Thematik/Arbeitsgruppe gem. Ihrer Interessenslage </a:t>
            </a:r>
            <a:r>
              <a:rPr lang="de-DE" sz="1600" dirty="0" smtClean="0"/>
              <a:t>aus;</a:t>
            </a:r>
          </a:p>
          <a:p>
            <a:r>
              <a:rPr lang="de-DE" sz="1600" dirty="0" smtClean="0"/>
              <a:t>	</a:t>
            </a:r>
          </a:p>
          <a:p>
            <a:pPr defTabSz="360000"/>
            <a:r>
              <a:rPr lang="de-DE" sz="1600" dirty="0" smtClean="0"/>
              <a:t>2. </a:t>
            </a:r>
            <a:r>
              <a:rPr lang="de-DE" sz="1600" dirty="0" smtClean="0"/>
              <a:t>	Planung </a:t>
            </a:r>
            <a:r>
              <a:rPr lang="de-DE" sz="1600" dirty="0" smtClean="0"/>
              <a:t>des Projekts (Umfang, Termine etc.) mit dem/der </a:t>
            </a:r>
            <a:r>
              <a:rPr lang="de-DE" sz="1600" dirty="0" smtClean="0"/>
              <a:t>Betreuer/in;</a:t>
            </a:r>
          </a:p>
          <a:p>
            <a:pPr defTabSz="360000"/>
            <a:r>
              <a:rPr lang="de-DE" sz="1600" dirty="0"/>
              <a:t>	</a:t>
            </a:r>
            <a:r>
              <a:rPr lang="de-DE" sz="1600" dirty="0" smtClean="0"/>
              <a:t>falls eine externe Arbeit geplant ist: </a:t>
            </a:r>
          </a:p>
          <a:p>
            <a:pPr defTabSz="360000"/>
            <a:r>
              <a:rPr lang="de-DE" sz="1600" dirty="0" smtClean="0"/>
              <a:t>	Projekt </a:t>
            </a:r>
            <a:r>
              <a:rPr lang="de-DE" sz="1600" dirty="0" smtClean="0"/>
              <a:t>und ggf. Betreuung muss vom </a:t>
            </a:r>
            <a:r>
              <a:rPr lang="de-DE" sz="1600" dirty="0" smtClean="0"/>
              <a:t>Prüfungsausschuss</a:t>
            </a:r>
            <a:r>
              <a:rPr lang="de-DE" sz="1600" dirty="0" smtClean="0"/>
              <a:t> </a:t>
            </a:r>
            <a:r>
              <a:rPr lang="de-DE" sz="1600" dirty="0" smtClean="0"/>
              <a:t>vor Beginn der Spezialisierung </a:t>
            </a:r>
          </a:p>
          <a:p>
            <a:pPr defTabSz="360000"/>
            <a:r>
              <a:rPr lang="de-DE" sz="1600" dirty="0"/>
              <a:t>	</a:t>
            </a:r>
            <a:r>
              <a:rPr lang="de-DE" sz="1600" dirty="0" smtClean="0"/>
              <a:t>genehmigt werden. Hierzu stellen Sie einen Antrag per email an </a:t>
            </a:r>
          </a:p>
          <a:p>
            <a:pPr defTabSz="360000"/>
            <a:r>
              <a:rPr lang="de-DE" sz="1600" dirty="0"/>
              <a:t>	</a:t>
            </a:r>
            <a:r>
              <a:rPr lang="de-DE" sz="1600" dirty="0" smtClean="0"/>
              <a:t>den Vorsitzenden /die Vorsitzende des Prüfungsausschusses. </a:t>
            </a:r>
          </a:p>
          <a:p>
            <a:pPr defTabSz="360000"/>
            <a:endParaRPr lang="de-DE" sz="1600" dirty="0" smtClean="0"/>
          </a:p>
          <a:p>
            <a:pPr defTabSz="360000"/>
            <a:r>
              <a:rPr lang="de-DE" sz="1600" dirty="0"/>
              <a:t>	</a:t>
            </a:r>
            <a:r>
              <a:rPr lang="de-DE" sz="1600" dirty="0" smtClean="0"/>
              <a:t>Die Spezialisierung wird vom </a:t>
            </a:r>
            <a:r>
              <a:rPr lang="de-DE" sz="1600" dirty="0" smtClean="0"/>
              <a:t>Zweitgutachter benotet.</a:t>
            </a:r>
          </a:p>
          <a:p>
            <a:pPr defTabSz="360000"/>
            <a:r>
              <a:rPr lang="de-DE" sz="1600" dirty="0"/>
              <a:t>	</a:t>
            </a:r>
            <a:r>
              <a:rPr lang="de-DE" sz="1600" dirty="0" smtClean="0"/>
              <a:t>Sie muss </a:t>
            </a:r>
            <a:r>
              <a:rPr lang="de-DE" sz="1600" dirty="0" smtClean="0"/>
              <a:t>nicht bei der SPV angemeldet werden</a:t>
            </a:r>
            <a:r>
              <a:rPr lang="de-DE" sz="1600" dirty="0" smtClean="0"/>
              <a:t>.</a:t>
            </a:r>
          </a:p>
          <a:p>
            <a:pPr defTabSz="360000"/>
            <a:endParaRPr lang="de-DE" sz="1600" dirty="0"/>
          </a:p>
          <a:p>
            <a:pPr defTabSz="360000"/>
            <a:r>
              <a:rPr lang="de-DE" sz="1600" dirty="0" smtClean="0"/>
              <a:t>3. 	Nach Eintragung der Spezialisierungsnote in die Leistungsübersicht kann </a:t>
            </a:r>
          </a:p>
          <a:p>
            <a:pPr defTabSz="360000"/>
            <a:r>
              <a:rPr lang="de-DE" sz="1600" dirty="0"/>
              <a:t> </a:t>
            </a:r>
            <a:r>
              <a:rPr lang="de-DE" sz="1600" dirty="0" smtClean="0"/>
              <a:t>	</a:t>
            </a:r>
            <a:r>
              <a:rPr lang="de-DE" sz="1600" dirty="0" smtClean="0"/>
              <a:t>die Bachelorarbeit angemeldet werden. </a:t>
            </a:r>
          </a:p>
          <a:p>
            <a:pPr defTabSz="360000"/>
            <a:endParaRPr lang="de-DE" sz="1600" dirty="0"/>
          </a:p>
          <a:p>
            <a:pPr defTabSz="360000"/>
            <a:r>
              <a:rPr lang="de-DE" sz="1600" dirty="0" smtClean="0"/>
              <a:t>Insbesondere bei externen Bachelorarbeiten ist der Betreuer/der Betreuerin von den</a:t>
            </a:r>
          </a:p>
          <a:p>
            <a:pPr defTabSz="360000"/>
            <a:r>
              <a:rPr lang="de-DE" sz="1600" dirty="0" smtClean="0">
                <a:solidFill>
                  <a:srgbClr val="0070C0"/>
                </a:solidFill>
              </a:rPr>
              <a:t>Bewertungsrichtlinien für Abschlussarbeiten </a:t>
            </a:r>
            <a:r>
              <a:rPr lang="de-DE" sz="1600" dirty="0" smtClean="0"/>
              <a:t>in Kenntnis zu setzen.</a:t>
            </a:r>
            <a:endParaRPr lang="de-DE" sz="1600" dirty="0" smtClean="0"/>
          </a:p>
          <a:p>
            <a:pPr defTabSz="360000"/>
            <a:endParaRPr lang="de-DE" sz="1600" dirty="0" smtClean="0"/>
          </a:p>
        </p:txBody>
      </p:sp>
    </p:spTree>
    <p:extLst>
      <p:ext uri="{BB962C8B-B14F-4D97-AF65-F5344CB8AC3E}">
        <p14:creationId xmlns:p14="http://schemas.microsoft.com/office/powerpoint/2010/main" val="130018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24840" y="457200"/>
            <a:ext cx="781816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Abschluss-Seminar</a:t>
            </a:r>
            <a:r>
              <a:rPr lang="de-DE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de-DE" dirty="0">
              <a:latin typeface="Times New Roman" pitchFamily="18" charset="0"/>
              <a:cs typeface="Times New Roman" pitchFamily="18" charset="0"/>
            </a:endParaRPr>
          </a:p>
          <a:p>
            <a:pPr defTabSz="360000">
              <a:buFont typeface="Arial" pitchFamily="34" charset="0"/>
              <a:buChar char="•"/>
            </a:pP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	Findet der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Regel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während der Bachelorarbeit statt;</a:t>
            </a:r>
            <a:endParaRPr lang="de-DE" dirty="0" smtClean="0">
              <a:latin typeface="Times New Roman" pitchFamily="18" charset="0"/>
              <a:cs typeface="Times New Roman" pitchFamily="18" charset="0"/>
            </a:endParaRPr>
          </a:p>
          <a:p>
            <a:pPr defTabSz="360000">
              <a:buFont typeface="Arial" pitchFamily="34" charset="0"/>
              <a:buChar char="•"/>
            </a:pPr>
            <a:endParaRPr lang="de-DE" dirty="0" smtClean="0">
              <a:latin typeface="Times New Roman" pitchFamily="18" charset="0"/>
              <a:cs typeface="Times New Roman" pitchFamily="18" charset="0"/>
            </a:endParaRPr>
          </a:p>
          <a:p>
            <a:pPr defTabSz="360000">
              <a:buFont typeface="Arial" pitchFamily="34" charset="0"/>
              <a:buChar char="•"/>
            </a:pP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	Es werden drei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bis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vier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Termine pro Semester, sowohl in der Vorlesungszeit als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	auch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den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Semesterferien;</a:t>
            </a:r>
          </a:p>
          <a:p>
            <a:pPr defTabSz="360000">
              <a:buFont typeface="Arial" pitchFamily="34" charset="0"/>
              <a:buChar char="•"/>
            </a:pPr>
            <a:endParaRPr lang="de-DE" dirty="0" smtClean="0">
              <a:latin typeface="Times New Roman" pitchFamily="18" charset="0"/>
              <a:cs typeface="Times New Roman" pitchFamily="18" charset="0"/>
            </a:endParaRPr>
          </a:p>
          <a:p>
            <a:pPr defTabSz="360000">
              <a:buFont typeface="Arial" pitchFamily="34" charset="0"/>
              <a:buChar char="•"/>
            </a:pP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	Sie halten einen Vortrag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über die Ergebnisse der Bachelorarbeit, diese sollten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	daher zum Seminartermin im Wesentlichen vorliegen.</a:t>
            </a:r>
            <a:endParaRPr lang="de-DE" dirty="0" smtClean="0">
              <a:latin typeface="Times New Roman" pitchFamily="18" charset="0"/>
              <a:cs typeface="Times New Roman" pitchFamily="18" charset="0"/>
            </a:endParaRPr>
          </a:p>
          <a:p>
            <a:pPr defTabSz="360000"/>
            <a:r>
              <a:rPr lang="de-DE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Dauer: 20 min. Vortrag + 5 min. Diskussion</a:t>
            </a:r>
          </a:p>
          <a:p>
            <a:pPr defTabSz="360000"/>
            <a:r>
              <a:rPr lang="de-DE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Ihr Betreuer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/ Ihre Betreuerin sollte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in der Regel anwesend sein.</a:t>
            </a:r>
          </a:p>
          <a:p>
            <a:pPr defTabSz="360000">
              <a:buFont typeface="Arial" pitchFamily="34" charset="0"/>
              <a:buChar char="•"/>
            </a:pPr>
            <a:endParaRPr lang="de-DE" dirty="0">
              <a:latin typeface="Times New Roman" pitchFamily="18" charset="0"/>
              <a:cs typeface="Times New Roman" pitchFamily="18" charset="0"/>
            </a:endParaRPr>
          </a:p>
          <a:p>
            <a:pPr defTabSz="360000">
              <a:buFont typeface="Arial" pitchFamily="34" charset="0"/>
              <a:buChar char="•"/>
            </a:pP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	Das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Modul soll nicht Studienzeit-verlängernd wirken</a:t>
            </a:r>
          </a:p>
          <a:p>
            <a:pPr defTabSz="360000">
              <a:buFont typeface="Arial" pitchFamily="34" charset="0"/>
              <a:buChar char="•"/>
            </a:pPr>
            <a:endParaRPr lang="de-DE" dirty="0">
              <a:latin typeface="Times New Roman" pitchFamily="18" charset="0"/>
              <a:cs typeface="Times New Roman" pitchFamily="18" charset="0"/>
            </a:endParaRPr>
          </a:p>
          <a:p>
            <a:pPr defTabSz="360000">
              <a:buFont typeface="Arial" pitchFamily="34" charset="0"/>
              <a:buChar char="•"/>
            </a:pP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	Anmeldung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: per email an Prof.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Görlitz zu einem bestimmten Termin</a:t>
            </a:r>
            <a:endParaRPr lang="de-DE" dirty="0" smtClean="0">
              <a:latin typeface="Times New Roman" pitchFamily="18" charset="0"/>
              <a:cs typeface="Times New Roman" pitchFamily="18" charset="0"/>
            </a:endParaRPr>
          </a:p>
          <a:p>
            <a:pPr defTabSz="360000"/>
            <a:r>
              <a:rPr lang="de-DE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Angaben: Name, Betreuer, Titel der Bachelorarbeit</a:t>
            </a:r>
          </a:p>
          <a:p>
            <a:pPr defTabSz="360000"/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	plus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: Anmeldung im Studierendenportal unter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„Abschluss-Seminar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25028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39062" y="228600"/>
            <a:ext cx="8494633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5. Wechsel in den Master-Studiengang Physik oder Medizinische Physik:</a:t>
            </a:r>
            <a:endParaRPr lang="de-DE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de-DE" sz="1600" u="sng" dirty="0" smtClean="0"/>
          </a:p>
          <a:p>
            <a:r>
              <a:rPr lang="de-DE" sz="1600" u="sng" dirty="0" smtClean="0"/>
              <a:t>1. Falls </a:t>
            </a:r>
            <a:r>
              <a:rPr lang="de-DE" sz="1600" u="sng" dirty="0" smtClean="0"/>
              <a:t>das </a:t>
            </a:r>
            <a:r>
              <a:rPr lang="de-DE" sz="1600" u="sng" dirty="0" smtClean="0"/>
              <a:t>vorläufige oder das endgültige Bachelor-Zeugnis</a:t>
            </a:r>
            <a:r>
              <a:rPr lang="de-DE" sz="1600" u="sng" dirty="0" smtClean="0"/>
              <a:t>, oder vorläufiges Zeugnis, </a:t>
            </a:r>
          </a:p>
          <a:p>
            <a:r>
              <a:rPr lang="de-DE" sz="1600" u="sng" dirty="0" smtClean="0"/>
              <a:t>bis zum 15.09</a:t>
            </a:r>
            <a:r>
              <a:rPr lang="de-DE" sz="1600" u="sng" dirty="0" smtClean="0"/>
              <a:t>. für einen Studienbeginn  zum Wintersemester </a:t>
            </a:r>
          </a:p>
          <a:p>
            <a:r>
              <a:rPr lang="de-DE" sz="1600" u="sng" dirty="0" smtClean="0"/>
              <a:t>(bzw</a:t>
            </a:r>
            <a:r>
              <a:rPr lang="de-DE" sz="1600" u="sng" dirty="0" smtClean="0"/>
              <a:t>. zum 15.03</a:t>
            </a:r>
            <a:r>
              <a:rPr lang="de-DE" sz="1600" u="sng" dirty="0" smtClean="0"/>
              <a:t>. im Sommersemester) </a:t>
            </a:r>
            <a:r>
              <a:rPr lang="de-DE" sz="1600" u="sng" dirty="0" smtClean="0"/>
              <a:t>vorliegt</a:t>
            </a:r>
            <a:r>
              <a:rPr lang="de-DE" sz="1600" u="sng" dirty="0" smtClean="0"/>
              <a:t>:</a:t>
            </a:r>
          </a:p>
          <a:p>
            <a:endParaRPr lang="de-DE" sz="1600" dirty="0"/>
          </a:p>
          <a:p>
            <a:r>
              <a:rPr lang="de-DE" sz="1600" dirty="0" smtClean="0"/>
              <a:t>Feststellung der besonderen Eignung per </a:t>
            </a:r>
            <a:r>
              <a:rPr lang="de-DE" sz="1600" dirty="0" smtClean="0"/>
              <a:t>Aktenlage im Studierenden-Service-Center: </a:t>
            </a:r>
            <a:endParaRPr lang="de-DE" sz="1600" dirty="0" smtClean="0"/>
          </a:p>
          <a:p>
            <a:r>
              <a:rPr lang="de-DE" sz="1600" dirty="0" smtClean="0"/>
              <a:t>Die Einschreibung wird vollzogen, wenn die Bachelor-gesamtnote 3.0 oder besser beträgt.</a:t>
            </a:r>
            <a:endParaRPr lang="de-DE" sz="1600" dirty="0" smtClean="0"/>
          </a:p>
          <a:p>
            <a:endParaRPr lang="de-DE" sz="1600" dirty="0" smtClean="0"/>
          </a:p>
          <a:p>
            <a:r>
              <a:rPr lang="de-DE" sz="1600" u="sng" dirty="0" smtClean="0"/>
              <a:t>2. Falls </a:t>
            </a:r>
            <a:r>
              <a:rPr lang="de-DE" sz="1600" u="sng" dirty="0" smtClean="0"/>
              <a:t>das Bachelorzeugnis nicht rechtzeitig vorliegt</a:t>
            </a:r>
            <a:r>
              <a:rPr lang="de-DE" sz="1600" dirty="0" smtClean="0"/>
              <a:t>: </a:t>
            </a:r>
            <a:endParaRPr lang="de-DE" sz="1600" dirty="0" smtClean="0"/>
          </a:p>
          <a:p>
            <a:endParaRPr lang="de-DE" sz="1600" dirty="0"/>
          </a:p>
          <a:p>
            <a:r>
              <a:rPr lang="de-DE" sz="1600" dirty="0" smtClean="0"/>
              <a:t>Eine vorläufige </a:t>
            </a:r>
            <a:r>
              <a:rPr lang="de-DE" sz="1600" dirty="0" smtClean="0"/>
              <a:t>Einschreibung in den </a:t>
            </a:r>
            <a:r>
              <a:rPr lang="de-DE" sz="1600" dirty="0" smtClean="0"/>
              <a:t>Master-Studiengang </a:t>
            </a:r>
            <a:r>
              <a:rPr lang="de-DE" sz="1600" dirty="0" smtClean="0"/>
              <a:t>für </a:t>
            </a:r>
            <a:r>
              <a:rPr lang="de-DE" sz="1600" dirty="0" smtClean="0"/>
              <a:t>das </a:t>
            </a:r>
            <a:r>
              <a:rPr lang="de-DE" sz="1600" dirty="0" smtClean="0"/>
              <a:t>1. </a:t>
            </a:r>
            <a:r>
              <a:rPr lang="de-DE" sz="1600" dirty="0" smtClean="0"/>
              <a:t>FS kann </a:t>
            </a:r>
          </a:p>
          <a:p>
            <a:r>
              <a:rPr lang="de-DE" sz="1600" dirty="0" smtClean="0"/>
              <a:t>Bei dem /der Vorsitzenden des Prüfungsausschusses des Master-Studiengangs  </a:t>
            </a:r>
            <a:r>
              <a:rPr lang="de-DE" sz="1600" dirty="0" smtClean="0"/>
              <a:t>bis </a:t>
            </a:r>
            <a:r>
              <a:rPr lang="de-DE" sz="1600" dirty="0"/>
              <a:t>zum 15.09. </a:t>
            </a:r>
            <a:endParaRPr lang="de-DE" sz="1600" dirty="0" smtClean="0"/>
          </a:p>
          <a:p>
            <a:r>
              <a:rPr lang="de-DE" sz="1600" dirty="0" smtClean="0"/>
              <a:t>für </a:t>
            </a:r>
            <a:r>
              <a:rPr lang="de-DE" sz="1600" dirty="0"/>
              <a:t>einen Studienbeginn  zum Wintersemester </a:t>
            </a:r>
            <a:r>
              <a:rPr lang="de-DE" sz="1600" dirty="0" smtClean="0"/>
              <a:t>(</a:t>
            </a:r>
            <a:r>
              <a:rPr lang="de-DE" sz="1600" dirty="0"/>
              <a:t>bzw. zum 15.03. im Sommersemester)</a:t>
            </a:r>
            <a:endParaRPr lang="de-DE" sz="1600" dirty="0" smtClean="0"/>
          </a:p>
          <a:p>
            <a:r>
              <a:rPr lang="de-DE" sz="1600" dirty="0" smtClean="0"/>
              <a:t>beantragt werden.</a:t>
            </a:r>
          </a:p>
          <a:p>
            <a:r>
              <a:rPr lang="de-DE" sz="1600" dirty="0" smtClean="0"/>
              <a:t>Dies wird genehmigt, wenn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Maximal 20 LP zum Bachelor-Abschluss fehlen;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Die Bachelor-Gesamtnote nicht schlechter als 3.0 werden kann.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 smtClean="0"/>
          </a:p>
          <a:p>
            <a:r>
              <a:rPr lang="de-DE" sz="1600" dirty="0" smtClean="0"/>
              <a:t>Während </a:t>
            </a:r>
            <a:r>
              <a:rPr lang="de-DE" sz="1600" dirty="0" smtClean="0"/>
              <a:t>dieses Semesters </a:t>
            </a:r>
            <a:endParaRPr lang="de-D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muss </a:t>
            </a:r>
            <a:r>
              <a:rPr lang="de-DE" sz="1600" dirty="0" smtClean="0"/>
              <a:t>das </a:t>
            </a:r>
            <a:r>
              <a:rPr lang="de-DE" sz="1600" dirty="0" smtClean="0"/>
              <a:t>Bachelor – Studium</a:t>
            </a:r>
            <a:r>
              <a:rPr lang="de-DE" sz="1600" dirty="0"/>
              <a:t> </a:t>
            </a:r>
            <a:r>
              <a:rPr lang="de-DE" sz="1600" dirty="0" smtClean="0"/>
              <a:t>abgeschlossen werden;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können </a:t>
            </a:r>
            <a:r>
              <a:rPr lang="de-DE" sz="1600" dirty="0" smtClean="0"/>
              <a:t>maximal 30 LP des </a:t>
            </a:r>
            <a:r>
              <a:rPr lang="de-DE" sz="1600" dirty="0" smtClean="0"/>
              <a:t>Master-Studiengangs erworben werden.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 smtClean="0"/>
          </a:p>
          <a:p>
            <a:r>
              <a:rPr lang="de-DE" sz="1600" dirty="0" smtClean="0"/>
              <a:t>Zur Einschreibung beim Studierenden-Service-Center ist die</a:t>
            </a:r>
            <a:r>
              <a:rPr lang="de-DE" sz="1600" dirty="0"/>
              <a:t> </a:t>
            </a:r>
            <a:r>
              <a:rPr lang="de-DE" sz="1600" dirty="0" smtClean="0"/>
              <a:t>Bescheinigung der besonderen Eignung</a:t>
            </a:r>
          </a:p>
          <a:p>
            <a:r>
              <a:rPr lang="de-DE" sz="1600" dirty="0" smtClean="0"/>
              <a:t>vorzulegen.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5031500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enutzerdefiniert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310</Words>
  <Application>Microsoft Office PowerPoint</Application>
  <PresentationFormat>Bildschirmpräsentation (4:3)</PresentationFormat>
  <Paragraphs>143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Thomas Heinzel</dc:creator>
  <cp:lastModifiedBy>ad.hhu.de\thhei001</cp:lastModifiedBy>
  <cp:revision>100</cp:revision>
  <dcterms:created xsi:type="dcterms:W3CDTF">2009-10-14T12:18:10Z</dcterms:created>
  <dcterms:modified xsi:type="dcterms:W3CDTF">2018-12-30T21:27:33Z</dcterms:modified>
</cp:coreProperties>
</file>