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2" r:id="rId13"/>
    <p:sldId id="267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00"/>
    <a:srgbClr val="FFCC00"/>
    <a:srgbClr val="33CC33"/>
    <a:srgbClr val="66FF33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 autoAdjust="0"/>
    <p:restoredTop sz="80742" autoAdjust="0"/>
  </p:normalViewPr>
  <p:slideViewPr>
    <p:cSldViewPr>
      <p:cViewPr varScale="1">
        <p:scale>
          <a:sx n="80" d="100"/>
          <a:sy n="80" d="100"/>
        </p:scale>
        <p:origin x="341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5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05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39355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6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47513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47513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3379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3379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0813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defRPr sz="2500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2pPr>
      <a:lvl3pPr marL="6477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3pPr>
      <a:lvl4pPr marL="8636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4pPr>
      <a:lvl5pPr marL="10795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5pPr>
      <a:lvl6pPr marL="15367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6pPr>
      <a:lvl7pPr marL="19939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7pPr>
      <a:lvl8pPr marL="24511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8pPr>
      <a:lvl9pPr marL="29083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41313" indent="-341313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–"/>
        <a:defRPr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•"/>
        <a:defRPr sz="1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–"/>
        <a:defRPr sz="14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28800"/>
            <a:ext cx="7770813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defRPr sz="2500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2pPr>
      <a:lvl3pPr marL="6477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3pPr>
      <a:lvl4pPr marL="8636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4pPr>
      <a:lvl5pPr marL="10795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5pPr>
      <a:lvl6pPr marL="15367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6pPr>
      <a:lvl7pPr marL="19939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7pPr>
      <a:lvl8pPr marL="24511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8pPr>
      <a:lvl9pPr marL="29083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41313" indent="-341313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–"/>
        <a:defRPr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•"/>
        <a:defRPr sz="1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–"/>
        <a:defRPr sz="14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duesseldorf.de/home/internationales.html" TargetMode="External"/><Relationship Id="rId2" Type="http://schemas.openxmlformats.org/officeDocument/2006/relationships/hyperlink" Target="http://www.physik.hhu.de/studium-physik-und-medizinische-physik/fuer-studierende/auslandsaufenthalte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www.physik.hhu.de/fileadmin/redaktion/Oeffentliche_Medien/Fakultaeten/Mathematisch-Naturwissenschaftliche_Fakultaet/Physik/Erasmus/Erfahrungsbericht_Linkoeping_Schweden_Ph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physik.hhu.de/fileadmin/redaktion/Oeffentliche_Medien/Fakultaeten/Mathematisch-Naturwissenschaftliche_Fakultaet/Physik/Erasmus/Erfahrungsbericht_Linkoeping_Schweden_Ph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daad.de/rise-weltweit/de/12133/index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-duesseldorf.de/home/internationales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ducation/lifelong-learning-programme/erasmus_de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ducation/lifelong-learning-policy/ects_de.ht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76946" y="143635"/>
            <a:ext cx="7380288" cy="1620837"/>
          </a:xfrm>
          <a:ln/>
        </p:spPr>
        <p:txBody>
          <a:bodyPr/>
          <a:lstStyle/>
          <a:p>
            <a:pPr algn="ctr"/>
            <a:r>
              <a:rPr lang="de-DE" sz="2400" b="1" dirty="0" smtClean="0">
                <a:solidFill>
                  <a:srgbClr val="0066FF"/>
                </a:solidFill>
                <a:latin typeface="Times New Roman" pitchFamily="18" charset="0"/>
              </a:rPr>
              <a:t>Auslandsaufenthalte im Rahmen der</a:t>
            </a:r>
            <a:br>
              <a:rPr lang="de-DE" sz="2400" b="1" dirty="0" smtClean="0">
                <a:solidFill>
                  <a:srgbClr val="0066FF"/>
                </a:solidFill>
                <a:latin typeface="Times New Roman" pitchFamily="18" charset="0"/>
              </a:rPr>
            </a:br>
            <a:r>
              <a:rPr lang="de-DE" sz="2400" b="1" dirty="0" smtClean="0">
                <a:solidFill>
                  <a:srgbClr val="0066FF"/>
                </a:solidFill>
                <a:latin typeface="Times New Roman" pitchFamily="18" charset="0"/>
              </a:rPr>
              <a:t>Studiengänge des Fachs Physik</a:t>
            </a:r>
            <a:br>
              <a:rPr lang="de-DE" sz="2400" b="1" dirty="0" smtClean="0">
                <a:solidFill>
                  <a:srgbClr val="0066FF"/>
                </a:solidFill>
                <a:latin typeface="Times New Roman" pitchFamily="18" charset="0"/>
              </a:rPr>
            </a:br>
            <a:r>
              <a:rPr lang="de-DE" sz="2400" b="1" dirty="0" smtClean="0">
                <a:solidFill>
                  <a:srgbClr val="0066FF"/>
                </a:solidFill>
                <a:latin typeface="Times New Roman" pitchFamily="18" charset="0"/>
              </a:rPr>
              <a:t>12.06.2018</a:t>
            </a:r>
            <a:endParaRPr lang="de-DE" sz="2400" b="1" dirty="0">
              <a:solidFill>
                <a:srgbClr val="0066FF"/>
              </a:solidFill>
              <a:latin typeface="Times New Roman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898830"/>
            <a:ext cx="7772400" cy="1087438"/>
          </a:xfrm>
          <a:ln/>
        </p:spPr>
        <p:txBody>
          <a:bodyPr/>
          <a:lstStyle/>
          <a:p>
            <a:pPr algn="ctr">
              <a:buClrTx/>
              <a:buSzTx/>
              <a:buFontTx/>
              <a:buNone/>
            </a:pPr>
            <a:r>
              <a:rPr lang="de-DE" b="1" dirty="0">
                <a:solidFill>
                  <a:schemeClr val="tx1"/>
                </a:solidFill>
                <a:latin typeface="Times New Roman" pitchFamily="18" charset="0"/>
              </a:rPr>
              <a:t>Information für Studierende im </a:t>
            </a:r>
            <a:r>
              <a:rPr lang="de-DE" b="1" dirty="0" smtClean="0">
                <a:solidFill>
                  <a:schemeClr val="tx1"/>
                </a:solidFill>
                <a:latin typeface="Times New Roman" pitchFamily="18" charset="0"/>
              </a:rPr>
              <a:t>2. Semester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76946" y="2671233"/>
            <a:ext cx="3070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de-DE" dirty="0" smtClean="0"/>
              <a:t>Das ERASMUS Programm</a:t>
            </a:r>
          </a:p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r>
              <a:rPr lang="de-DE" dirty="0" smtClean="0"/>
              <a:t>Das RISE Programm</a:t>
            </a:r>
          </a:p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r>
              <a:rPr lang="de-DE" dirty="0" smtClean="0"/>
              <a:t>Sonstige Möglichkeiten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1540" y="233645"/>
            <a:ext cx="8150757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2"/>
                </a:solidFill>
              </a:rPr>
              <a:t>Weitere Informationen:</a:t>
            </a:r>
          </a:p>
          <a:p>
            <a:endParaRPr lang="de-DE" dirty="0"/>
          </a:p>
          <a:p>
            <a:r>
              <a:rPr lang="de-DE" dirty="0" smtClean="0"/>
              <a:t>Web </a:t>
            </a:r>
            <a:r>
              <a:rPr lang="de-DE" dirty="0" err="1" smtClean="0"/>
              <a:t>site</a:t>
            </a:r>
            <a:r>
              <a:rPr lang="de-DE" dirty="0" smtClean="0"/>
              <a:t> des Fach Physik</a:t>
            </a:r>
            <a:r>
              <a:rPr lang="de-DE" dirty="0"/>
              <a:t>: </a:t>
            </a:r>
            <a:endParaRPr lang="de-DE" dirty="0" smtClean="0"/>
          </a:p>
          <a:p>
            <a:endParaRPr lang="de-DE" dirty="0" smtClean="0"/>
          </a:p>
          <a:p>
            <a:r>
              <a:rPr lang="de-DE" sz="1400" dirty="0" smtClean="0">
                <a:hlinkClick r:id="rId2"/>
              </a:rPr>
              <a:t>http</a:t>
            </a:r>
            <a:r>
              <a:rPr lang="de-DE" sz="1400" dirty="0">
                <a:hlinkClick r:id="rId2"/>
              </a:rPr>
              <a:t>://</a:t>
            </a:r>
            <a:r>
              <a:rPr lang="de-DE" sz="1400" dirty="0" smtClean="0">
                <a:hlinkClick r:id="rId2"/>
              </a:rPr>
              <a:t>www.physik.hhu.de/studium-physik-und-medizinische-physik/fuer-studierende/auslandsaufenthalte.html</a:t>
            </a:r>
            <a:endParaRPr lang="de-DE" sz="1400" dirty="0" smtClean="0"/>
          </a:p>
          <a:p>
            <a:endParaRPr lang="de-DE" sz="1400" dirty="0" smtClean="0"/>
          </a:p>
          <a:p>
            <a:endParaRPr lang="de-DE" sz="1400" dirty="0"/>
          </a:p>
          <a:p>
            <a:r>
              <a:rPr lang="de-DE" dirty="0" smtClean="0"/>
              <a:t>International Office (Dezernat 1.3):</a:t>
            </a:r>
          </a:p>
          <a:p>
            <a:r>
              <a:rPr lang="de-DE" dirty="0">
                <a:hlinkClick r:id="rId3"/>
              </a:rPr>
              <a:t>http://</a:t>
            </a:r>
            <a:r>
              <a:rPr lang="de-DE" dirty="0" smtClean="0">
                <a:hlinkClick r:id="rId3"/>
              </a:rPr>
              <a:t>www.uni-duesseldorf.de/home/internationales.html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Ansprechpartnerin: Frau Sabrina Sandmann</a:t>
            </a:r>
            <a:endParaRPr lang="de-D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1510" y="3969060"/>
            <a:ext cx="74816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Erfahrungsbericht Linköping Schweden, WS 12/13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de-DE" sz="10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Die Möglichkeit nach Linköping zu gehen erreichte mich relativ zeitig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vor dem geplanten Aufenthalt durch einen Allgemeinen Aufruf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unseres leitenden Professors.</a:t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Nachdem ich mich darüber erkundigt habe ging alles relativ schnell.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Die Vorlaufzeit von sechs Monaten war allerdings ausreichend,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 der Andrang unter meinen Kommilitonen im Prinzip nicht vorhanden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war. Kurz vor Ablauf der Frist habe ich mein Motivationsschreiben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eingereicht, worauf dann Warten folgte. 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 tooltip="APPLIKATION, Erfahrungsbericht Linkoeping Schweden Ph, Erfahrungsbericht_Linkoeping_Schweden_Ph.pdf, 37 KB"/>
              </a:rPr>
              <a:t>  </a:t>
            </a:r>
            <a:r>
              <a:rPr kumimoji="0" lang="de-DE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 tooltip="APPLIKATION, Erfahrungsbericht Linkoeping Schweden Ph, Erfahrungsbericht_Linkoeping_Schweden_Ph.pdf, 37 KB"/>
              </a:rPr>
              <a:t>.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 tooltip="APPLIKATION, Erfahrungsbericht Linkoeping Schweden Ph, Erfahrungsbericht_Linkoeping_Schweden_Ph.pdf, 37 KB"/>
              </a:rPr>
              <a:t>..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2" descr="http://www.physik.hhu.de/fileadmin/redaktion/Fakultaeten/Mathematisch-Naturwissenschaftliche_Fakultaet/Physik/Bilder/linkoepun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245" y="3023955"/>
            <a:ext cx="1935215" cy="128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586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://www.physik.hhu.de/fileadmin/images/icons/link-icon-download.gif">
            <a:hlinkClick r:id="rId2" tooltip="APPLIKATION, Erfahrungsbericht Linkoeping Schweden Ph, Erfahrungsbericht_Linkoeping_Schweden_Ph.pdf, 37 KB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5482" y="3170251"/>
            <a:ext cx="1047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566555" y="1178750"/>
            <a:ext cx="7926401" cy="5170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>
                <a:solidFill>
                  <a:schemeClr val="accent2"/>
                </a:solidFill>
              </a:rPr>
              <a:t>2. RISE (Research </a:t>
            </a:r>
            <a:r>
              <a:rPr lang="de-DE" sz="2400" b="1" dirty="0" err="1" smtClean="0">
                <a:solidFill>
                  <a:schemeClr val="accent2"/>
                </a:solidFill>
              </a:rPr>
              <a:t>Internships</a:t>
            </a:r>
            <a:r>
              <a:rPr lang="de-DE" sz="2400" b="1" dirty="0" smtClean="0">
                <a:solidFill>
                  <a:schemeClr val="accent2"/>
                </a:solidFill>
              </a:rPr>
              <a:t> in Science </a:t>
            </a:r>
            <a:r>
              <a:rPr lang="de-DE" sz="2400" b="1" dirty="0" err="1" smtClean="0">
                <a:solidFill>
                  <a:schemeClr val="accent2"/>
                </a:solidFill>
              </a:rPr>
              <a:t>and</a:t>
            </a:r>
            <a:r>
              <a:rPr lang="de-DE" sz="2400" b="1" dirty="0" smtClean="0">
                <a:solidFill>
                  <a:schemeClr val="accent2"/>
                </a:solidFill>
              </a:rPr>
              <a:t> Engineering)</a:t>
            </a:r>
          </a:p>
          <a:p>
            <a:endParaRPr lang="de-DE" b="1" dirty="0">
              <a:solidFill>
                <a:schemeClr val="accent2"/>
              </a:solidFill>
            </a:endParaRPr>
          </a:p>
          <a:p>
            <a:r>
              <a:rPr lang="de-DE" dirty="0" smtClean="0">
                <a:solidFill>
                  <a:schemeClr val="accent2"/>
                </a:solidFill>
              </a:rPr>
              <a:t>Praktika im Ausland, nur im Bachelorstudiengang (nicht im </a:t>
            </a:r>
            <a:r>
              <a:rPr lang="de-DE" dirty="0" err="1" smtClean="0">
                <a:solidFill>
                  <a:schemeClr val="accent2"/>
                </a:solidFill>
              </a:rPr>
              <a:t>MSc</a:t>
            </a:r>
            <a:r>
              <a:rPr lang="de-DE" dirty="0" smtClean="0">
                <a:solidFill>
                  <a:schemeClr val="accent2"/>
                </a:solidFill>
              </a:rPr>
              <a:t>)</a:t>
            </a:r>
          </a:p>
          <a:p>
            <a:endParaRPr lang="de-DE" dirty="0">
              <a:solidFill>
                <a:schemeClr val="accent2"/>
              </a:solidFill>
            </a:endParaRPr>
          </a:p>
          <a:p>
            <a:r>
              <a:rPr lang="de-DE" dirty="0" smtClean="0">
                <a:solidFill>
                  <a:schemeClr val="accent2"/>
                </a:solidFill>
              </a:rPr>
              <a:t>Zum Bewerbungstermin: im 1. bis 5. FS</a:t>
            </a:r>
          </a:p>
          <a:p>
            <a:endParaRPr lang="de-DE" dirty="0">
              <a:solidFill>
                <a:schemeClr val="accent2"/>
              </a:solidFill>
            </a:endParaRPr>
          </a:p>
          <a:p>
            <a:r>
              <a:rPr lang="de-DE" dirty="0" smtClean="0">
                <a:solidFill>
                  <a:schemeClr val="accent2"/>
                </a:solidFill>
              </a:rPr>
              <a:t>Anleitungen:</a:t>
            </a:r>
          </a:p>
          <a:p>
            <a:r>
              <a:rPr lang="de-DE" dirty="0" smtClean="0">
                <a:solidFill>
                  <a:schemeClr val="accent2"/>
                </a:solidFill>
                <a:hlinkClick r:id="rId4"/>
              </a:rPr>
              <a:t>https</a:t>
            </a:r>
            <a:r>
              <a:rPr lang="de-DE" dirty="0">
                <a:solidFill>
                  <a:schemeClr val="accent2"/>
                </a:solidFill>
                <a:hlinkClick r:id="rId4"/>
              </a:rPr>
              <a:t>://</a:t>
            </a:r>
            <a:r>
              <a:rPr lang="de-DE" dirty="0" smtClean="0">
                <a:solidFill>
                  <a:schemeClr val="accent2"/>
                </a:solidFill>
                <a:hlinkClick r:id="rId4"/>
              </a:rPr>
              <a:t>www.daad.de/rise-weltweit/de/12133/index.html</a:t>
            </a:r>
            <a:endParaRPr lang="de-DE" dirty="0" smtClean="0">
              <a:solidFill>
                <a:schemeClr val="accent2"/>
              </a:solidFill>
            </a:endParaRPr>
          </a:p>
          <a:p>
            <a:endParaRPr lang="de-DE" dirty="0">
              <a:solidFill>
                <a:schemeClr val="accent2"/>
              </a:solidFill>
            </a:endParaRPr>
          </a:p>
          <a:p>
            <a:r>
              <a:rPr lang="de-DE" dirty="0" smtClean="0">
                <a:solidFill>
                  <a:schemeClr val="accent2"/>
                </a:solidFill>
              </a:rPr>
              <a:t>Bewerbungen auf dort ausgeschriebene Praktikumsplätze</a:t>
            </a:r>
          </a:p>
          <a:p>
            <a:r>
              <a:rPr lang="de-DE" dirty="0" smtClean="0">
                <a:solidFill>
                  <a:schemeClr val="accent2"/>
                </a:solidFill>
              </a:rPr>
              <a:t>Anbieterdatenbank geöffnet vom 01.10. </a:t>
            </a:r>
            <a:r>
              <a:rPr lang="de-DE" dirty="0" smtClean="0">
                <a:solidFill>
                  <a:schemeClr val="accent2"/>
                </a:solidFill>
              </a:rPr>
              <a:t>-30.11.</a:t>
            </a:r>
            <a:endParaRPr lang="de-DE" dirty="0" smtClean="0">
              <a:solidFill>
                <a:schemeClr val="accent2"/>
              </a:solidFill>
            </a:endParaRPr>
          </a:p>
          <a:p>
            <a:endParaRPr lang="de-DE" dirty="0" smtClean="0">
              <a:solidFill>
                <a:schemeClr val="accent2"/>
              </a:solidFill>
            </a:endParaRPr>
          </a:p>
          <a:p>
            <a:r>
              <a:rPr lang="de-DE" dirty="0" smtClean="0">
                <a:solidFill>
                  <a:schemeClr val="accent2"/>
                </a:solidFill>
              </a:rPr>
              <a:t>Bewerbung: Eintrag in Bewerberdatenbank</a:t>
            </a:r>
          </a:p>
          <a:p>
            <a:r>
              <a:rPr lang="de-DE" dirty="0" smtClean="0">
                <a:solidFill>
                  <a:schemeClr val="accent2"/>
                </a:solidFill>
              </a:rPr>
              <a:t>Von 01.12. 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smtClean="0">
                <a:solidFill>
                  <a:schemeClr val="accent2"/>
                </a:solidFill>
              </a:rPr>
              <a:t>– </a:t>
            </a:r>
            <a:r>
              <a:rPr lang="de-DE" dirty="0" smtClean="0">
                <a:solidFill>
                  <a:schemeClr val="accent2"/>
                </a:solidFill>
              </a:rPr>
              <a:t>15.01.</a:t>
            </a:r>
            <a:endParaRPr lang="de-DE" dirty="0" smtClean="0">
              <a:solidFill>
                <a:schemeClr val="accent2"/>
              </a:solidFill>
            </a:endParaRPr>
          </a:p>
          <a:p>
            <a:endParaRPr lang="de-DE" dirty="0">
              <a:solidFill>
                <a:schemeClr val="accent2"/>
              </a:solidFill>
            </a:endParaRPr>
          </a:p>
          <a:p>
            <a:r>
              <a:rPr lang="de-DE" dirty="0" smtClean="0">
                <a:solidFill>
                  <a:schemeClr val="accent2"/>
                </a:solidFill>
              </a:rPr>
              <a:t>Rolle der Uni: Gutachten eines Hochschullehrers muss beigelegt werden.</a:t>
            </a:r>
          </a:p>
          <a:p>
            <a:endParaRPr lang="de-DE" dirty="0">
              <a:solidFill>
                <a:schemeClr val="accent2"/>
              </a:solidFill>
            </a:endParaRPr>
          </a:p>
          <a:p>
            <a:r>
              <a:rPr lang="de-DE" dirty="0" smtClean="0">
                <a:solidFill>
                  <a:schemeClr val="accent2"/>
                </a:solidFill>
              </a:rPr>
              <a:t>Auswahlergebnis: Anfang März </a:t>
            </a:r>
            <a:r>
              <a:rPr lang="de-DE" dirty="0" smtClean="0">
                <a:solidFill>
                  <a:schemeClr val="accent2"/>
                </a:solidFill>
              </a:rPr>
              <a:t>2019</a:t>
            </a:r>
            <a:endParaRPr lang="de-D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81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16605" y="818710"/>
            <a:ext cx="6141425" cy="4616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>
                <a:solidFill>
                  <a:schemeClr val="accent2"/>
                </a:solidFill>
              </a:rPr>
              <a:t>3. Sonstige</a:t>
            </a:r>
          </a:p>
          <a:p>
            <a:endParaRPr lang="de-DE" b="1" dirty="0" smtClean="0">
              <a:solidFill>
                <a:schemeClr val="accent2"/>
              </a:solidFill>
            </a:endParaRPr>
          </a:p>
          <a:p>
            <a:endParaRPr lang="de-DE" b="1" dirty="0">
              <a:solidFill>
                <a:schemeClr val="accent2"/>
              </a:solidFill>
            </a:endParaRPr>
          </a:p>
          <a:p>
            <a:r>
              <a:rPr lang="de-DE" b="1" dirty="0" smtClean="0">
                <a:solidFill>
                  <a:schemeClr val="accent2"/>
                </a:solidFill>
              </a:rPr>
              <a:t>17 HHU Partnerunis:</a:t>
            </a:r>
          </a:p>
          <a:p>
            <a:r>
              <a:rPr lang="de-DE" dirty="0" smtClean="0"/>
              <a:t>Möglichkeiten</a:t>
            </a:r>
            <a:r>
              <a:rPr lang="de-DE" smtClean="0"/>
              <a:t>: </a:t>
            </a:r>
            <a:r>
              <a:rPr lang="de-DE" smtClean="0"/>
              <a:t>International </a:t>
            </a:r>
            <a:r>
              <a:rPr lang="de-DE" dirty="0" smtClean="0"/>
              <a:t>Office</a:t>
            </a:r>
          </a:p>
          <a:p>
            <a:endParaRPr lang="de-DE" dirty="0"/>
          </a:p>
          <a:p>
            <a:r>
              <a:rPr lang="de-DE" b="1" dirty="0" smtClean="0">
                <a:solidFill>
                  <a:schemeClr val="accent2"/>
                </a:solidFill>
              </a:rPr>
              <a:t>Sonstige Möglichkeiten:</a:t>
            </a:r>
          </a:p>
          <a:p>
            <a:endParaRPr lang="de-DE" dirty="0" smtClean="0"/>
          </a:p>
          <a:p>
            <a:r>
              <a:rPr lang="de-DE" dirty="0" smtClean="0"/>
              <a:t>DAAD, Fulbright, Rotary,…</a:t>
            </a:r>
          </a:p>
          <a:p>
            <a:r>
              <a:rPr lang="de-DE" dirty="0" smtClean="0"/>
              <a:t>Weitere Infos unter</a:t>
            </a:r>
          </a:p>
          <a:p>
            <a:endParaRPr lang="de-DE" dirty="0"/>
          </a:p>
          <a:p>
            <a:r>
              <a:rPr lang="de-DE" dirty="0">
                <a:hlinkClick r:id="rId2"/>
              </a:rPr>
              <a:t>http://www.uni-duesseldorf.de/home/internationales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r>
              <a:rPr lang="de-DE" u="sng" dirty="0" err="1" smtClean="0">
                <a:solidFill>
                  <a:srgbClr val="FF0000"/>
                </a:solidFill>
              </a:rPr>
              <a:t>auslandsaufenthalte</a:t>
            </a:r>
            <a:r>
              <a:rPr lang="de-DE" u="sng" dirty="0" smtClean="0">
                <a:solidFill>
                  <a:srgbClr val="FF0000"/>
                </a:solidFill>
              </a:rPr>
              <a:t>-</a:t>
            </a:r>
            <a:r>
              <a:rPr lang="de-DE" u="sng" dirty="0" err="1" smtClean="0">
                <a:solidFill>
                  <a:srgbClr val="FF0000"/>
                </a:solidFill>
              </a:rPr>
              <a:t>hhu</a:t>
            </a:r>
            <a:r>
              <a:rPr lang="de-DE" u="sng" dirty="0" smtClean="0">
                <a:solidFill>
                  <a:srgbClr val="FF0000"/>
                </a:solidFill>
              </a:rPr>
              <a:t>-studierende/erasmusllp-stipendien.html</a:t>
            </a:r>
          </a:p>
          <a:p>
            <a:endParaRPr lang="de-DE" dirty="0" smtClean="0"/>
          </a:p>
          <a:p>
            <a:endParaRPr lang="de-DE" b="1" dirty="0">
              <a:solidFill>
                <a:schemeClr val="accent2"/>
              </a:solidFill>
            </a:endParaRPr>
          </a:p>
          <a:p>
            <a:endParaRPr lang="de-DE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53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01569" y="368660"/>
            <a:ext cx="80108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Das </a:t>
            </a:r>
            <a:r>
              <a:rPr lang="de-DE" dirty="0">
                <a:solidFill>
                  <a:srgbClr val="0070C0"/>
                </a:solidFill>
                <a:hlinkClick r:id="rId2" tooltip="externer Link in neuem Fenster"/>
              </a:rPr>
              <a:t>Erasmus-Programm der Europäischen </a:t>
            </a:r>
            <a:r>
              <a:rPr lang="de-DE" dirty="0" smtClean="0">
                <a:solidFill>
                  <a:srgbClr val="0070C0"/>
                </a:solidFill>
                <a:hlinkClick r:id="rId2" tooltip="externer Link in neuem Fenster"/>
              </a:rPr>
              <a:t>Union</a:t>
            </a:r>
            <a:r>
              <a:rPr lang="de-DE" dirty="0" smtClean="0">
                <a:solidFill>
                  <a:srgbClr val="0070C0"/>
                </a:solidFill>
              </a:rPr>
              <a:t>:</a:t>
            </a:r>
          </a:p>
          <a:p>
            <a:endParaRPr lang="de-DE" dirty="0"/>
          </a:p>
          <a:p>
            <a:r>
              <a:rPr lang="de-DE" dirty="0" smtClean="0"/>
              <a:t>Seit 1987: fördert </a:t>
            </a:r>
            <a:r>
              <a:rPr lang="de-DE" dirty="0"/>
              <a:t>die Zusammenarbeit europäischer Universitäten durch </a:t>
            </a:r>
            <a:endParaRPr lang="de-DE" dirty="0" smtClean="0"/>
          </a:p>
          <a:p>
            <a:r>
              <a:rPr lang="de-DE" dirty="0" smtClean="0"/>
              <a:t>einheitliche </a:t>
            </a:r>
            <a:r>
              <a:rPr lang="de-DE" dirty="0"/>
              <a:t>Richtlinien </a:t>
            </a:r>
            <a:r>
              <a:rPr lang="de-DE" dirty="0" smtClean="0"/>
              <a:t>+ Austausch </a:t>
            </a:r>
            <a:r>
              <a:rPr lang="de-DE" dirty="0"/>
              <a:t>von Studierenden und von Dozenten. 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Benannt nach: </a:t>
            </a:r>
            <a:r>
              <a:rPr lang="de-DE" dirty="0"/>
              <a:t>Erasmus von Rotterdam (1467-1536), einem bedeutenden Vertreter des frühen europäischen Humanismus. </a:t>
            </a:r>
            <a:endParaRPr lang="de-DE" dirty="0" smtClean="0"/>
          </a:p>
          <a:p>
            <a:r>
              <a:rPr lang="de-DE" dirty="0" smtClean="0"/>
              <a:t>Auch: Akronym </a:t>
            </a:r>
            <a:r>
              <a:rPr lang="de-DE" dirty="0"/>
              <a:t>(</a:t>
            </a:r>
            <a:r>
              <a:rPr lang="de-DE" b="1" dirty="0"/>
              <a:t>E</a:t>
            </a:r>
            <a:r>
              <a:rPr lang="de-DE" dirty="0"/>
              <a:t>u</a:t>
            </a:r>
            <a:r>
              <a:rPr lang="de-DE" b="1" dirty="0"/>
              <a:t>r</a:t>
            </a:r>
            <a:r>
              <a:rPr lang="de-DE" dirty="0"/>
              <a:t>opean </a:t>
            </a:r>
            <a:r>
              <a:rPr lang="de-DE" b="1" dirty="0"/>
              <a:t>A</a:t>
            </a:r>
            <a:r>
              <a:rPr lang="de-DE" dirty="0"/>
              <a:t>ction </a:t>
            </a:r>
            <a:r>
              <a:rPr lang="de-DE" b="1" dirty="0" err="1"/>
              <a:t>S</a:t>
            </a:r>
            <a:r>
              <a:rPr lang="de-DE" dirty="0" err="1"/>
              <a:t>cheme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/>
              <a:t>M</a:t>
            </a:r>
            <a:r>
              <a:rPr lang="de-DE" dirty="0"/>
              <a:t>obility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/>
              <a:t>U</a:t>
            </a:r>
            <a:r>
              <a:rPr lang="de-DE" dirty="0"/>
              <a:t>niversity </a:t>
            </a:r>
            <a:r>
              <a:rPr lang="de-DE" b="1" dirty="0" err="1"/>
              <a:t>S</a:t>
            </a:r>
            <a:r>
              <a:rPr lang="de-DE" dirty="0" err="1"/>
              <a:t>tudents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smtClean="0"/>
              <a:t>Assoziierte Partner </a:t>
            </a:r>
            <a:r>
              <a:rPr lang="de-DE" dirty="0"/>
              <a:t>(Island, Kroatien, Liechtenstein, Norwegen, Schweiz und Türkei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smtClean="0"/>
              <a:t>Förderung: ca</a:t>
            </a:r>
            <a:r>
              <a:rPr lang="de-DE" dirty="0"/>
              <a:t>. 400 Millionen Euro jährlich </a:t>
            </a:r>
            <a:endParaRPr lang="de-DE" dirty="0" smtClean="0"/>
          </a:p>
          <a:p>
            <a:r>
              <a:rPr lang="de-DE" dirty="0" smtClean="0"/>
              <a:t>für </a:t>
            </a:r>
            <a:r>
              <a:rPr lang="de-DE" dirty="0"/>
              <a:t>ca. 200 000 </a:t>
            </a:r>
            <a:r>
              <a:rPr lang="de-DE" dirty="0" smtClean="0"/>
              <a:t>Erasmus-Austausch-Studenten: ca. € 2000.- /Studierender 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 smtClean="0"/>
              <a:t>Nationale Umsetzung: DAAD      →       Universitäten</a:t>
            </a:r>
          </a:p>
          <a:p>
            <a:endParaRPr lang="de-DE" dirty="0"/>
          </a:p>
          <a:p>
            <a:r>
              <a:rPr lang="de-DE" dirty="0" smtClean="0"/>
              <a:t>Austauschkonzept:  Abkommen zwischen Partnerfächern zweier Universitäten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671900" y="43291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Mittel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05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1510" y="1436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/>
              <a:t>Relevanz für Sie als Studierender:</a:t>
            </a:r>
          </a:p>
          <a:p>
            <a:endParaRPr lang="de-DE" dirty="0"/>
          </a:p>
          <a:p>
            <a:r>
              <a:rPr lang="de-DE" dirty="0" smtClean="0"/>
              <a:t>1.) Partner des Fachs Physik </a:t>
            </a:r>
            <a:endParaRPr lang="de-DE" dirty="0" smtClean="0"/>
          </a:p>
          <a:p>
            <a:r>
              <a:rPr lang="de-DE" dirty="0" smtClean="0"/>
              <a:t>der </a:t>
            </a:r>
            <a:r>
              <a:rPr lang="de-DE" dirty="0" smtClean="0"/>
              <a:t>HHU: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418" y="278649"/>
            <a:ext cx="5498367" cy="652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5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26595" y="503675"/>
            <a:ext cx="66157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2.) An jede Partneruni : </a:t>
            </a:r>
            <a:r>
              <a:rPr lang="de-DE" dirty="0" smtClean="0"/>
              <a:t>1-3 </a:t>
            </a:r>
            <a:r>
              <a:rPr lang="de-DE" dirty="0" smtClean="0"/>
              <a:t>Studierende pro Jahr</a:t>
            </a:r>
          </a:p>
          <a:p>
            <a:endParaRPr lang="de-DE" dirty="0"/>
          </a:p>
          <a:p>
            <a:r>
              <a:rPr lang="de-DE" dirty="0"/>
              <a:t>3.) </a:t>
            </a:r>
            <a:r>
              <a:rPr lang="de-DE" dirty="0" smtClean="0"/>
              <a:t>einheitliche </a:t>
            </a:r>
            <a:r>
              <a:rPr lang="de-DE" dirty="0"/>
              <a:t>Standards für Studienleistungen, die im </a:t>
            </a:r>
            <a:r>
              <a:rPr lang="de-DE" dirty="0">
                <a:hlinkClick r:id="rId2" tooltip="externer Link in neuem Fenster"/>
              </a:rPr>
              <a:t>European </a:t>
            </a:r>
            <a:r>
              <a:rPr lang="de-DE" dirty="0" err="1">
                <a:hlinkClick r:id="rId2" tooltip="externer Link in neuem Fenster"/>
              </a:rPr>
              <a:t>Credit</a:t>
            </a:r>
            <a:r>
              <a:rPr lang="de-DE" dirty="0">
                <a:hlinkClick r:id="rId2" tooltip="externer Link in neuem Fenster"/>
              </a:rPr>
              <a:t> Transfer System </a:t>
            </a:r>
            <a:r>
              <a:rPr lang="de-DE" dirty="0"/>
              <a:t>(ECTS) festgelegt </a:t>
            </a:r>
            <a:r>
              <a:rPr lang="de-DE" dirty="0" smtClean="0"/>
              <a:t>sind.</a:t>
            </a:r>
          </a:p>
          <a:p>
            <a:endParaRPr lang="de-DE" dirty="0"/>
          </a:p>
          <a:p>
            <a:r>
              <a:rPr lang="de-DE" dirty="0" smtClean="0"/>
              <a:t>Vergleichbare Lehrinhalte werden angerechnet. </a:t>
            </a:r>
          </a:p>
          <a:p>
            <a:endParaRPr lang="de-DE" dirty="0"/>
          </a:p>
          <a:p>
            <a:r>
              <a:rPr lang="de-DE" dirty="0" smtClean="0"/>
              <a:t>Ablauf:</a:t>
            </a:r>
          </a:p>
          <a:p>
            <a:endParaRPr lang="de-DE" dirty="0" smtClean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168492"/>
              </p:ext>
            </p:extLst>
          </p:nvPr>
        </p:nvGraphicFramePr>
        <p:xfrm>
          <a:off x="71500" y="2843935"/>
          <a:ext cx="8955994" cy="3369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4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11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 </a:t>
                      </a:r>
                      <a:endParaRPr lang="de-DE" sz="1100" b="1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effectLst/>
                        </a:rPr>
                        <a:t>wann?</a:t>
                      </a:r>
                      <a:endParaRPr lang="de-DE" sz="1100" b="1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effectLst/>
                        </a:rPr>
                        <a:t>was?</a:t>
                      </a:r>
                      <a:endParaRPr lang="de-DE" sz="1100" b="1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effectLst/>
                        </a:rPr>
                        <a:t>wer?</a:t>
                      </a:r>
                      <a:endParaRPr lang="de-DE" sz="1100" b="1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effectLst/>
                        </a:rPr>
                        <a:t>an wen?</a:t>
                      </a:r>
                      <a:endParaRPr lang="de-DE" sz="1100" b="1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Frist beim Erasmus-Beauftragten des Fachs </a:t>
                      </a:r>
                      <a:r>
                        <a:rPr lang="de-DE" sz="1100" u="none" strike="noStrike" dirty="0" smtClean="0">
                          <a:effectLst/>
                        </a:rPr>
                        <a:t>erfragen </a:t>
                      </a:r>
                      <a:r>
                        <a:rPr lang="de-DE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31.01. WS, 30.06. SS</a:t>
                      </a:r>
                      <a:endParaRPr lang="de-DE" sz="1100" b="1" i="0" u="none" strike="noStrike" dirty="0">
                        <a:solidFill>
                          <a:srgbClr val="FF0000"/>
                        </a:solidFill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Online-Bewerbung vollständig ausfüllen und ausdrucken </a:t>
                      </a:r>
                      <a:r>
                        <a:rPr lang="de-DE" sz="1100" u="none" strike="noStrike" dirty="0" smtClean="0">
                          <a:effectLst/>
                        </a:rPr>
                        <a:t>(Erasmus-web </a:t>
                      </a:r>
                      <a:r>
                        <a:rPr lang="de-DE" sz="1100" u="none" strike="noStrike" dirty="0" err="1" smtClean="0">
                          <a:effectLst/>
                        </a:rPr>
                        <a:t>site</a:t>
                      </a:r>
                      <a:r>
                        <a:rPr lang="de-DE" sz="1100" u="none" strike="noStrike" dirty="0" smtClean="0">
                          <a:effectLst/>
                        </a:rPr>
                        <a:t> der HHU)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Studierende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Erasmus-Beauftragter des Fachs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u="none" strike="noStrike" dirty="0">
                          <a:effectLst/>
                        </a:rPr>
                        <a:t>Frist und Unterlagen beim Erasmus-Beauftragten </a:t>
                      </a:r>
                      <a:r>
                        <a:rPr lang="de-DE" sz="1100" u="none" strike="noStrike" dirty="0" smtClean="0">
                          <a:effectLst/>
                        </a:rPr>
                        <a:t>erfragen </a:t>
                      </a:r>
                      <a:r>
                        <a:rPr lang="de-DE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31.01. WS, 30.06. SS</a:t>
                      </a:r>
                      <a:endParaRPr lang="de-DE" sz="1100" b="1" i="0" u="none" strike="noStrike" dirty="0" smtClean="0">
                        <a:solidFill>
                          <a:srgbClr val="FF0000"/>
                        </a:solidFill>
                        <a:effectLst/>
                        <a:latin typeface="HHU Celeste"/>
                      </a:endParaRPr>
                    </a:p>
                    <a:p>
                      <a:pPr algn="l" fontAlgn="ctr"/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Bewerbung mit allen erforderlichen Unterlagen inkl. der ausgedruckten Online-Bewerbung einreichen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Studierende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Erasmus-Beauftragter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0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nach ca. 4-6 Wochen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Zu- oder Absage des Erasmus-Platzes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Erasmus-Beauftragter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Studierende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30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anschließend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Nominierung im International Office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Erasmus-Beauftragter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International Office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30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WS: ca. Apr./ SoSe: ca. Okt.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Nominierung an der Gastuniversität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Erasmus-Beauftragter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Gastuniversität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96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6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u="none" strike="noStrike">
                          <a:effectLst/>
                        </a:rPr>
                        <a:t>WS: ca. Juli/ SoSe: ca. Okt.</a:t>
                      </a:r>
                      <a:endParaRPr lang="nb-NO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Bewilligungsschreiben per Post und Email mit Formularen (Annahmeerklärung, </a:t>
                      </a:r>
                      <a:r>
                        <a:rPr lang="de-DE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Learning Agreement</a:t>
                      </a:r>
                      <a:r>
                        <a:rPr lang="de-DE" sz="1100" u="none" strike="noStrike" dirty="0">
                          <a:effectLst/>
                        </a:rPr>
                        <a:t>, </a:t>
                      </a:r>
                      <a:r>
                        <a:rPr lang="de-DE" sz="1100" u="none" strike="noStrike" dirty="0" err="1">
                          <a:effectLst/>
                        </a:rPr>
                        <a:t>Confirmation</a:t>
                      </a:r>
                      <a:r>
                        <a:rPr lang="de-DE" sz="1100" u="none" strike="noStrike" dirty="0">
                          <a:effectLst/>
                        </a:rPr>
                        <a:t> </a:t>
                      </a:r>
                      <a:r>
                        <a:rPr lang="de-DE" sz="1100" u="none" strike="noStrike" dirty="0" err="1">
                          <a:effectLst/>
                        </a:rPr>
                        <a:t>of</a:t>
                      </a:r>
                      <a:r>
                        <a:rPr lang="de-DE" sz="1100" u="none" strike="noStrike" dirty="0">
                          <a:effectLst/>
                        </a:rPr>
                        <a:t> Arrival, Letter </a:t>
                      </a:r>
                      <a:r>
                        <a:rPr lang="de-DE" sz="1100" u="none" strike="noStrike" dirty="0" err="1">
                          <a:effectLst/>
                        </a:rPr>
                        <a:t>of</a:t>
                      </a:r>
                      <a:r>
                        <a:rPr lang="de-DE" sz="1100" u="none" strike="noStrike" dirty="0">
                          <a:effectLst/>
                        </a:rPr>
                        <a:t> </a:t>
                      </a:r>
                      <a:r>
                        <a:rPr lang="de-DE" sz="1100" u="none" strike="noStrike" dirty="0" err="1">
                          <a:effectLst/>
                        </a:rPr>
                        <a:t>Confirmation</a:t>
                      </a:r>
                      <a:r>
                        <a:rPr lang="de-DE" sz="1100" u="none" strike="noStrike" dirty="0">
                          <a:effectLst/>
                        </a:rPr>
                        <a:t> und Berichtsformular) wird verschickt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International Office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Studierende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44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908660"/>
              </p:ext>
            </p:extLst>
          </p:nvPr>
        </p:nvGraphicFramePr>
        <p:xfrm>
          <a:off x="116505" y="773705"/>
          <a:ext cx="8955994" cy="53813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4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61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7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abhängig von Gastuniversität; WS: ca. Apr./ </a:t>
                      </a:r>
                      <a:r>
                        <a:rPr lang="de-DE" sz="1100" u="none" strike="noStrike" dirty="0" err="1">
                          <a:effectLst/>
                        </a:rPr>
                        <a:t>SoSe</a:t>
                      </a:r>
                      <a:r>
                        <a:rPr lang="de-DE" sz="1100" u="none" strike="noStrike" dirty="0">
                          <a:effectLst/>
                        </a:rPr>
                        <a:t>: ca. Okt.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Anmeldung bei der Universität im Ausland (bitte bei der Gastuniversität selbst oder beim Erasmus-Beauftragten informieren, da von Universität zu Universität </a:t>
                      </a:r>
                      <a:r>
                        <a:rPr lang="de-DE" sz="1100" u="none" strike="noStrike" dirty="0" smtClean="0">
                          <a:effectLst/>
                        </a:rPr>
                        <a:t>unterschiedlich</a:t>
                      </a:r>
                      <a:r>
                        <a:rPr lang="de-DE" sz="1100" u="none" strike="noStrike" dirty="0">
                          <a:effectLst/>
                        </a:rPr>
                        <a:t>; in vielen Fällen wird eine Email mit den notwendigen Informationen verschickt, manchmal müssen die Anmeldebedingungen aber auch auf der Homepage der jeweiligen Gastuniversität gesucht werden)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Studierende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Gastuniversität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96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8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nach Erhalt des Bewilligungsschreibens und der </a:t>
                      </a:r>
                      <a:r>
                        <a:rPr lang="de-DE" sz="1100" u="none" strike="noStrike" dirty="0" smtClean="0">
                          <a:effectLst/>
                        </a:rPr>
                        <a:t>Formular email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Annahmeerklärung im Original einreichen (s. Nr. 6)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Studierende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International Office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92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9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nach Erhalt des Bewilligungsschreibens und der Formularemail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das Learning Agreement (s. Nr. 6) mit den gewünschten Kursen im Ausland ausfüllen und                                                                                                                                                1. selbst                                                                                                                                                         2. vom Erasmus-Beauftragten und                                                                                                          3. vom International Office                                                                                               unterschreiben lassen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Studierende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Erasmus-Beauftragter und International Office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37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10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nach Erhalt der Unterschriften vom Erasmus-Beauftragten und vom International Office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Learning Agreement unterschrieben im Original ins Ausland schicken und dort vom Erasmus-Beauftragten des Fachs und dem International Office unterschreiben lassen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Studierende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Gastuniversität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96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11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nach Unterschrift im Ausland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Learning Agreement per Post von der Gastuniversität zurückschicken lassen und im International Office eine Kopie einreichen; das Original muss die/der Studierende in seinen Unterlagen behalten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Studierende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International Office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30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12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nach Ankunft im Ausland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Immatrikulationsbescheinigung im Original per Post einreichen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Studierende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International Office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26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13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nach Eingang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wenn folgende (in 7, 10 und 11 genannten) drei Unterlagen                                                                                                                                                     1. Annahmeerklärung                                                                                                                          2. Learning Agreement und                                                                                                                3. Immatrikulationsbescheinigung                                                                                                   vorliegen, wird die 1. Rate von 80% des Erasmus-Stipendiums ausgezahlt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International Office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Studierende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70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012793"/>
              </p:ext>
            </p:extLst>
          </p:nvPr>
        </p:nvGraphicFramePr>
        <p:xfrm>
          <a:off x="71500" y="1178750"/>
          <a:ext cx="8955994" cy="5050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4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261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14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innerhalb eines Monats nach Ankunft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ggf. Änderungen der Kurswahl auf dem Formular für Änderungen des Learning Agreements (S. 3 des Learning Agreements) vornehmen, zunächst vom Erasmus-Beauftragten und vom International Office der Gastuniversität unterschreiben lassen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Studierende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Gastuniversität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7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15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nach Erhalt aller Unterschriften auf dem Learning Agreement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die von der Gastuniversität unterschriebenen Änderungen im Learning Agreement  im Original per Post oder als Scan per Email schicken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Studierende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Erasmus-Beauftragter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0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16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nach Unterschrift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Änderungen im Learning Agreement werden weitergeleitet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Erasmus-Beauftragter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International Office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5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17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vor der Abfahrt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Letter </a:t>
                      </a:r>
                      <a:r>
                        <a:rPr lang="de-DE" sz="1100" u="none" strike="noStrike" dirty="0" err="1">
                          <a:effectLst/>
                        </a:rPr>
                        <a:t>of</a:t>
                      </a:r>
                      <a:r>
                        <a:rPr lang="de-DE" sz="1100" u="none" strike="noStrike" dirty="0">
                          <a:effectLst/>
                        </a:rPr>
                        <a:t> </a:t>
                      </a:r>
                      <a:r>
                        <a:rPr lang="de-DE" sz="1100" u="none" strike="noStrike" dirty="0" err="1">
                          <a:effectLst/>
                        </a:rPr>
                        <a:t>Confirmation</a:t>
                      </a:r>
                      <a:r>
                        <a:rPr lang="de-DE" sz="1100" u="none" strike="noStrike" dirty="0">
                          <a:effectLst/>
                        </a:rPr>
                        <a:t> ausfüllen und unterschreiben lassen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Studierende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Gastuniversität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2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18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bis 1 Monat nach Rückkehr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1. Letter </a:t>
                      </a:r>
                      <a:r>
                        <a:rPr lang="de-DE" sz="1100" u="none" strike="noStrike" dirty="0" err="1">
                          <a:effectLst/>
                        </a:rPr>
                        <a:t>of</a:t>
                      </a:r>
                      <a:r>
                        <a:rPr lang="de-DE" sz="1100" u="none" strike="noStrike" dirty="0">
                          <a:effectLst/>
                        </a:rPr>
                        <a:t> </a:t>
                      </a:r>
                      <a:r>
                        <a:rPr lang="de-DE" sz="1100" u="none" strike="noStrike" dirty="0" err="1">
                          <a:effectLst/>
                        </a:rPr>
                        <a:t>Confirmation</a:t>
                      </a:r>
                      <a:r>
                        <a:rPr lang="de-DE" sz="1100" u="none" strike="noStrike" dirty="0">
                          <a:effectLst/>
                        </a:rPr>
                        <a:t> (Bestätigung der Gastuniversität über die genaue Dauer des Aufenthaltes) im Original                                                                                                                   2. das ausgefüllte Berichtsformular über Ihren Auslandsaufenthalt im Original                                               3. einen frei formulierten Bericht von ca. 3 Seiten (Inhalt z. B. zu Vorbereitung, Unterkunft, Studium, Leben, Freizeit, Anerkennung der Leistungen, Fazit etc.) im Original und per Email einreichen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Studierende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International Office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30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19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nach Eingang des Letter of Confirmation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der genaue Stipendienzeitraum wird anhand der Daten auf dem Letter of Confirmation berechnet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International Office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 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61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20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nach Eingang aller Unterlagen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wenn alle in 18 genannten Unterlagen im Original bzw. in Kopie vorliegen, wird die Schlussrate von 20% des Erasmus-Stipendiums ausgezahlt; ggf. wird die Stipendiensumme an den im Letter of Confirmation angegebenen Zeitraum angepasst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International Office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Studierende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16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21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einige Wochen nach Ende des Auslandssemesters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das </a:t>
                      </a:r>
                      <a:r>
                        <a:rPr lang="de-DE" sz="11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Transcript</a:t>
                      </a:r>
                      <a:r>
                        <a:rPr lang="de-DE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de-DE" sz="11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of</a:t>
                      </a:r>
                      <a:r>
                        <a:rPr lang="de-DE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Records </a:t>
                      </a:r>
                      <a:r>
                        <a:rPr lang="de-DE" sz="1100" u="none" strike="noStrike" dirty="0">
                          <a:effectLst/>
                        </a:rPr>
                        <a:t>wird von der Gastuniversität geschickt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Gastuniversität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Studierende oder International Office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96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22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nach Erhalt des Transcript of records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Transcript</a:t>
                      </a:r>
                      <a:r>
                        <a:rPr lang="de-DE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de-DE" sz="11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of</a:t>
                      </a:r>
                      <a:r>
                        <a:rPr lang="de-DE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Records </a:t>
                      </a:r>
                      <a:r>
                        <a:rPr lang="de-DE" sz="1100" u="none" strike="noStrike" dirty="0">
                          <a:effectLst/>
                        </a:rPr>
                        <a:t>(Fächer- und Notenübersicht), ausgestellt von der Gastuniversität, in Kopie einreichen; das Original verbleibt beim/bei der Studierenden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Studierende</a:t>
                      </a:r>
                      <a:endParaRPr lang="de-DE" sz="1100" b="0" i="0" u="none" strike="noStrike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International Office</a:t>
                      </a:r>
                      <a:endParaRPr lang="de-DE" sz="1100" b="0" i="0" u="none" strike="noStrike" dirty="0">
                        <a:effectLst/>
                        <a:latin typeface="HHU Celeste"/>
                      </a:endParaRPr>
                    </a:p>
                  </a:txBody>
                  <a:tcPr marL="2403" marR="2403" marT="240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72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630" y="188640"/>
            <a:ext cx="6871177" cy="65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5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321750" y="503675"/>
            <a:ext cx="339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accent2"/>
                </a:solidFill>
              </a:rPr>
              <a:t>Welches Semester ist geeignet?</a:t>
            </a:r>
            <a:endParaRPr lang="de-DE" sz="2000" dirty="0">
              <a:solidFill>
                <a:schemeClr val="accent2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620" y="1313765"/>
            <a:ext cx="6643226" cy="4715543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 bwMode="auto">
          <a:xfrm>
            <a:off x="4391980" y="1943835"/>
            <a:ext cx="1170130" cy="433126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5517105" y="1943835"/>
            <a:ext cx="1170130" cy="433126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556433" y="6023303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Bewerbung: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bis zum </a:t>
            </a:r>
            <a:r>
              <a:rPr lang="de-DE" dirty="0" smtClean="0">
                <a:solidFill>
                  <a:srgbClr val="FF0000"/>
                </a:solidFill>
              </a:rPr>
              <a:t>30.06.2018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719155" y="5951934"/>
            <a:ext cx="2063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            Bewerbung: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bis zum </a:t>
            </a:r>
            <a:r>
              <a:rPr lang="de-DE" dirty="0" smtClean="0">
                <a:solidFill>
                  <a:srgbClr val="FF0000"/>
                </a:solidFill>
              </a:rPr>
              <a:t>31.01.2019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95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585" y="1223755"/>
            <a:ext cx="6795755" cy="4801865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 bwMode="auto">
          <a:xfrm>
            <a:off x="4166955" y="1853825"/>
            <a:ext cx="1170130" cy="433126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5292080" y="1874978"/>
            <a:ext cx="1170130" cy="433126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903175"/>
      </p:ext>
    </p:extLst>
  </p:cSld>
  <p:clrMapOvr>
    <a:masterClrMapping/>
  </p:clrMapOvr>
</p:sld>
</file>

<file path=ppt/theme/theme1.xml><?xml version="1.0" encoding="utf-8"?>
<a:theme xmlns:a="http://schemas.openxmlformats.org/drawingml/2006/main" name="HHU-Praesentation-2">
  <a:themeElements>
    <a:clrScheme name="HHU-Praesentation-2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HHU-Praesentation-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HU-Praesentation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HU-Praesentation-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HU-Praesentation-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HU-Praesentation-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HU-Praesentation-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HU-Praesentation-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HU-Praesentation-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HHU-Praesentation-2</Template>
  <TotalTime>0</TotalTime>
  <Words>956</Words>
  <Application>Microsoft Office PowerPoint</Application>
  <PresentationFormat>Bildschirmpräsentation (4:3)</PresentationFormat>
  <Paragraphs>208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HHU Celeste</vt:lpstr>
      <vt:lpstr>StarSymbol</vt:lpstr>
      <vt:lpstr>Times New Roman</vt:lpstr>
      <vt:lpstr>Verdana</vt:lpstr>
      <vt:lpstr>HHU-Praesentation-2</vt:lpstr>
      <vt:lpstr>Standarddesign</vt:lpstr>
      <vt:lpstr>Auslandsaufenthalte im Rahmen der Studiengänge des Fachs Physik 12.06.2018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HHU Düseldorf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Heinzel</dc:creator>
  <cp:lastModifiedBy>ad.hhu.de\thhei001</cp:lastModifiedBy>
  <cp:revision>200</cp:revision>
  <dcterms:created xsi:type="dcterms:W3CDTF">2005-08-16T08:02:53Z</dcterms:created>
  <dcterms:modified xsi:type="dcterms:W3CDTF">2018-06-09T08:32:24Z</dcterms:modified>
</cp:coreProperties>
</file>